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1"/>
    <p:sldMasterId id="2147483657" r:id="rId2"/>
    <p:sldMasterId id="2147483667" r:id="rId3"/>
    <p:sldMasterId id="2147483684" r:id="rId4"/>
    <p:sldMasterId id="2147483689" r:id="rId5"/>
  </p:sldMasterIdLst>
  <p:notesMasterIdLst>
    <p:notesMasterId r:id="rId19"/>
  </p:notesMasterIdLst>
  <p:sldIdLst>
    <p:sldId id="321" r:id="rId6"/>
    <p:sldId id="351" r:id="rId7"/>
    <p:sldId id="352" r:id="rId8"/>
    <p:sldId id="353" r:id="rId9"/>
    <p:sldId id="354" r:id="rId10"/>
    <p:sldId id="355" r:id="rId11"/>
    <p:sldId id="356" r:id="rId12"/>
    <p:sldId id="357" r:id="rId13"/>
    <p:sldId id="358" r:id="rId14"/>
    <p:sldId id="359" r:id="rId15"/>
    <p:sldId id="360" r:id="rId16"/>
    <p:sldId id="361" r:id="rId17"/>
    <p:sldId id="330" r:id="rId18"/>
  </p:sldIdLst>
  <p:sldSz cx="9144000" cy="5143500" type="screen16x9"/>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 Atwell" initials="CA" lastIdx="7" clrIdx="0">
    <p:extLst>
      <p:ext uri="{19B8F6BF-5375-455C-9EA6-DF929625EA0E}">
        <p15:presenceInfo xmlns:p15="http://schemas.microsoft.com/office/powerpoint/2012/main" userId="S-1-5-21-95821832-833947585-1217154298-156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4B4E"/>
    <a:srgbClr val="AD4F53"/>
    <a:srgbClr val="71787D"/>
    <a:srgbClr val="7F97AB"/>
    <a:srgbClr val="25A898"/>
    <a:srgbClr val="79B04C"/>
    <a:srgbClr val="007FC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563" autoAdjust="0"/>
  </p:normalViewPr>
  <p:slideViewPr>
    <p:cSldViewPr snapToGrid="0" snapToObjects="1">
      <p:cViewPr varScale="1">
        <p:scale>
          <a:sx n="126" d="100"/>
          <a:sy n="126" d="100"/>
        </p:scale>
        <p:origin x="1230" y="120"/>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2" d="100"/>
          <a:sy n="62" d="100"/>
        </p:scale>
        <p:origin x="324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4" y="0"/>
            <a:ext cx="2945659" cy="496411"/>
          </a:xfrm>
          <a:prstGeom prst="rect">
            <a:avLst/>
          </a:prstGeom>
        </p:spPr>
        <p:txBody>
          <a:bodyPr vert="horz" lIns="91440" tIns="45720" rIns="91440" bIns="45720" rtlCol="0"/>
          <a:lstStyle>
            <a:lvl1pPr algn="r">
              <a:defRPr sz="1200"/>
            </a:lvl1pPr>
          </a:lstStyle>
          <a:p>
            <a:fld id="{BBFB1352-9970-0142-A210-C869E8F4B62E}" type="datetimeFigureOut">
              <a:rPr lang="en-US" smtClean="0"/>
              <a:t>10/10/2016</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1"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4" y="9430091"/>
            <a:ext cx="2945659" cy="496411"/>
          </a:xfrm>
          <a:prstGeom prst="rect">
            <a:avLst/>
          </a:prstGeom>
        </p:spPr>
        <p:txBody>
          <a:bodyPr vert="horz" lIns="91440" tIns="45720" rIns="91440" bIns="45720" rtlCol="0" anchor="b"/>
          <a:lstStyle>
            <a:lvl1pPr algn="r">
              <a:defRPr sz="1200"/>
            </a:lvl1pPr>
          </a:lstStyle>
          <a:p>
            <a:fld id="{A2F545CC-BEB2-8B43-BA64-85598CDF5911}" type="slidenum">
              <a:rPr lang="en-US" smtClean="0"/>
              <a:t>‹#›</a:t>
            </a:fld>
            <a:endParaRPr lang="en-US"/>
          </a:p>
        </p:txBody>
      </p:sp>
    </p:spTree>
    <p:extLst>
      <p:ext uri="{BB962C8B-B14F-4D97-AF65-F5344CB8AC3E}">
        <p14:creationId xmlns:p14="http://schemas.microsoft.com/office/powerpoint/2010/main" val="15336914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UNV and Brand – what is it? Why should I care? How do we implement it? When will things happen? </a:t>
            </a:r>
          </a:p>
        </p:txBody>
      </p:sp>
      <p:sp>
        <p:nvSpPr>
          <p:cNvPr id="4" name="Slide Number Placeholder 3"/>
          <p:cNvSpPr>
            <a:spLocks noGrp="1"/>
          </p:cNvSpPr>
          <p:nvPr>
            <p:ph type="sldNum" sz="quarter" idx="10"/>
          </p:nvPr>
        </p:nvSpPr>
        <p:spPr/>
        <p:txBody>
          <a:bodyPr/>
          <a:lstStyle/>
          <a:p>
            <a:fld id="{A2F545CC-BEB2-8B43-BA64-85598CDF5911}" type="slidenum">
              <a:rPr lang="en-US" smtClean="0"/>
              <a:t>1</a:t>
            </a:fld>
            <a:endParaRPr lang="en-US"/>
          </a:p>
        </p:txBody>
      </p:sp>
    </p:spTree>
    <p:extLst>
      <p:ext uri="{BB962C8B-B14F-4D97-AF65-F5344CB8AC3E}">
        <p14:creationId xmlns:p14="http://schemas.microsoft.com/office/powerpoint/2010/main" val="1567505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10</a:t>
            </a:fld>
            <a:endParaRPr lang="en-US"/>
          </a:p>
        </p:txBody>
      </p:sp>
    </p:spTree>
    <p:extLst>
      <p:ext uri="{BB962C8B-B14F-4D97-AF65-F5344CB8AC3E}">
        <p14:creationId xmlns:p14="http://schemas.microsoft.com/office/powerpoint/2010/main" val="3547228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11</a:t>
            </a:fld>
            <a:endParaRPr lang="en-US"/>
          </a:p>
        </p:txBody>
      </p:sp>
    </p:spTree>
    <p:extLst>
      <p:ext uri="{BB962C8B-B14F-4D97-AF65-F5344CB8AC3E}">
        <p14:creationId xmlns:p14="http://schemas.microsoft.com/office/powerpoint/2010/main" val="2757283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12</a:t>
            </a:fld>
            <a:endParaRPr lang="en-US"/>
          </a:p>
        </p:txBody>
      </p:sp>
    </p:spTree>
    <p:extLst>
      <p:ext uri="{BB962C8B-B14F-4D97-AF65-F5344CB8AC3E}">
        <p14:creationId xmlns:p14="http://schemas.microsoft.com/office/powerpoint/2010/main" val="3372048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luck! And enjoy being ambassadors</a:t>
            </a:r>
            <a:r>
              <a:rPr lang="en-US" baseline="0" dirty="0"/>
              <a:t> of UNV with confidence in pride, with the reassurance that through following these steps outlines here and using our consistent and concise introductory and supporting messaging – you will be contributing to a strong lasting image of the organization.  We are inspiration in action! You are inspiration in action! </a:t>
            </a:r>
          </a:p>
          <a:p>
            <a:endParaRPr lang="en-US" baseline="0" dirty="0"/>
          </a:p>
          <a:p>
            <a:r>
              <a:rPr lang="en-US" baseline="0" dirty="0"/>
              <a:t>Thank you </a:t>
            </a:r>
            <a:endParaRPr lang="en-US" dirty="0"/>
          </a:p>
        </p:txBody>
      </p:sp>
      <p:sp>
        <p:nvSpPr>
          <p:cNvPr id="4" name="Slide Number Placeholder 3"/>
          <p:cNvSpPr>
            <a:spLocks noGrp="1"/>
          </p:cNvSpPr>
          <p:nvPr>
            <p:ph type="sldNum" sz="quarter" idx="10"/>
          </p:nvPr>
        </p:nvSpPr>
        <p:spPr/>
        <p:txBody>
          <a:bodyPr/>
          <a:lstStyle/>
          <a:p>
            <a:fld id="{A2F545CC-BEB2-8B43-BA64-85598CDF5911}" type="slidenum">
              <a:rPr lang="en-US" smtClean="0"/>
              <a:t>13</a:t>
            </a:fld>
            <a:endParaRPr lang="en-US"/>
          </a:p>
        </p:txBody>
      </p:sp>
    </p:spTree>
    <p:extLst>
      <p:ext uri="{BB962C8B-B14F-4D97-AF65-F5344CB8AC3E}">
        <p14:creationId xmlns:p14="http://schemas.microsoft.com/office/powerpoint/2010/main" val="3744460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2</a:t>
            </a:fld>
            <a:endParaRPr lang="en-US"/>
          </a:p>
        </p:txBody>
      </p:sp>
    </p:spTree>
    <p:extLst>
      <p:ext uri="{BB962C8B-B14F-4D97-AF65-F5344CB8AC3E}">
        <p14:creationId xmlns:p14="http://schemas.microsoft.com/office/powerpoint/2010/main" val="793186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3</a:t>
            </a:fld>
            <a:endParaRPr lang="en-US"/>
          </a:p>
        </p:txBody>
      </p:sp>
    </p:spTree>
    <p:extLst>
      <p:ext uri="{BB962C8B-B14F-4D97-AF65-F5344CB8AC3E}">
        <p14:creationId xmlns:p14="http://schemas.microsoft.com/office/powerpoint/2010/main" val="1489379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4</a:t>
            </a:fld>
            <a:endParaRPr lang="en-US"/>
          </a:p>
        </p:txBody>
      </p:sp>
    </p:spTree>
    <p:extLst>
      <p:ext uri="{BB962C8B-B14F-4D97-AF65-F5344CB8AC3E}">
        <p14:creationId xmlns:p14="http://schemas.microsoft.com/office/powerpoint/2010/main" val="2176827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5</a:t>
            </a:fld>
            <a:endParaRPr lang="en-US"/>
          </a:p>
        </p:txBody>
      </p:sp>
    </p:spTree>
    <p:extLst>
      <p:ext uri="{BB962C8B-B14F-4D97-AF65-F5344CB8AC3E}">
        <p14:creationId xmlns:p14="http://schemas.microsoft.com/office/powerpoint/2010/main" val="2932687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6</a:t>
            </a:fld>
            <a:endParaRPr lang="en-US"/>
          </a:p>
        </p:txBody>
      </p:sp>
    </p:spTree>
    <p:extLst>
      <p:ext uri="{BB962C8B-B14F-4D97-AF65-F5344CB8AC3E}">
        <p14:creationId xmlns:p14="http://schemas.microsoft.com/office/powerpoint/2010/main" val="2414117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7</a:t>
            </a:fld>
            <a:endParaRPr lang="en-US"/>
          </a:p>
        </p:txBody>
      </p:sp>
    </p:spTree>
    <p:extLst>
      <p:ext uri="{BB962C8B-B14F-4D97-AF65-F5344CB8AC3E}">
        <p14:creationId xmlns:p14="http://schemas.microsoft.com/office/powerpoint/2010/main" val="553720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8</a:t>
            </a:fld>
            <a:endParaRPr lang="en-US"/>
          </a:p>
        </p:txBody>
      </p:sp>
    </p:spTree>
    <p:extLst>
      <p:ext uri="{BB962C8B-B14F-4D97-AF65-F5344CB8AC3E}">
        <p14:creationId xmlns:p14="http://schemas.microsoft.com/office/powerpoint/2010/main" val="3395987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F545CC-BEB2-8B43-BA64-85598CDF5911}" type="slidenum">
              <a:rPr lang="en-US" smtClean="0"/>
              <a:t>9</a:t>
            </a:fld>
            <a:endParaRPr lang="en-US"/>
          </a:p>
        </p:txBody>
      </p:sp>
    </p:spTree>
    <p:extLst>
      <p:ext uri="{BB962C8B-B14F-4D97-AF65-F5344CB8AC3E}">
        <p14:creationId xmlns:p14="http://schemas.microsoft.com/office/powerpoint/2010/main" val="114322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9144000" cy="5143500"/>
          </a:xfrm>
          <a:prstGeom prst="rect">
            <a:avLst/>
          </a:prstGeom>
        </p:spPr>
        <p:txBody>
          <a:bodyPr vert="horz"/>
          <a:lstStyle/>
          <a:p>
            <a:endParaRPr lang="en-US"/>
          </a:p>
        </p:txBody>
      </p:sp>
      <p:sp>
        <p:nvSpPr>
          <p:cNvPr id="17" name="Rectangle 16"/>
          <p:cNvSpPr/>
          <p:nvPr userDrawn="1"/>
        </p:nvSpPr>
        <p:spPr>
          <a:xfrm>
            <a:off x="0" y="2716389"/>
            <a:ext cx="8558213" cy="2123722"/>
          </a:xfrm>
          <a:prstGeom prst="rect">
            <a:avLst/>
          </a:prstGeom>
          <a:solidFill>
            <a:srgbClr val="007FC2">
              <a:alpha val="80000"/>
            </a:srgb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27567" y="3382196"/>
            <a:ext cx="8293100" cy="1102519"/>
          </a:xfrm>
          <a:prstGeom prst="rect">
            <a:avLst/>
          </a:prstGeom>
        </p:spPr>
        <p:txBody>
          <a:bodyPr/>
          <a:lstStyle>
            <a:lvl1pPr algn="l">
              <a:lnSpc>
                <a:spcPct val="90000"/>
              </a:lnSpc>
              <a:defRPr sz="3800" b="0" i="0" cap="all">
                <a:solidFill>
                  <a:schemeClr val="bg1"/>
                </a:solidFill>
                <a:latin typeface="Proxima Nova Semibold"/>
                <a:cs typeface="Proxima Nova Semibold"/>
              </a:defRPr>
            </a:lvl1pPr>
          </a:lstStyle>
          <a:p>
            <a:r>
              <a:rPr lang="en-GB" dirty="0"/>
              <a:t>Section Header</a:t>
            </a:r>
            <a:endParaRPr lang="en-US" dirty="0"/>
          </a:p>
        </p:txBody>
      </p:sp>
      <p:sp>
        <p:nvSpPr>
          <p:cNvPr id="3" name="Subtitle 2"/>
          <p:cNvSpPr>
            <a:spLocks noGrp="1"/>
          </p:cNvSpPr>
          <p:nvPr>
            <p:ph type="subTitle" idx="1" hasCustomPrompt="1"/>
          </p:nvPr>
        </p:nvSpPr>
        <p:spPr>
          <a:xfrm>
            <a:off x="427567" y="2999320"/>
            <a:ext cx="6917266" cy="337962"/>
          </a:xfrm>
          <a:prstGeom prst="rect">
            <a:avLst/>
          </a:prstGeom>
        </p:spPr>
        <p:txBody>
          <a:bodyPr/>
          <a:lstStyle>
            <a:lvl1pPr marL="0" indent="0" algn="l">
              <a:buNone/>
              <a:defRPr sz="18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Number</a:t>
            </a:r>
          </a:p>
        </p:txBody>
      </p:sp>
      <p:pic>
        <p:nvPicPr>
          <p:cNvPr id="6" name="Picture 5"/>
          <p:cNvPicPr>
            <a:picLocks noChangeAspect="1"/>
          </p:cNvPicPr>
          <p:nvPr userDrawn="1"/>
        </p:nvPicPr>
        <p:blipFill rotWithShape="1">
          <a:blip r:embed="rId2" cstate="print">
            <a:alphaModFix amt="91000"/>
            <a:extLst>
              <a:ext uri="{28A0092B-C50C-407E-A947-70E740481C1C}">
                <a14:useLocalDpi xmlns:a14="http://schemas.microsoft.com/office/drawing/2010/main"/>
              </a:ext>
            </a:extLst>
          </a:blip>
          <a:srcRect/>
          <a:stretch/>
        </p:blipFill>
        <p:spPr>
          <a:xfrm>
            <a:off x="0" y="2724150"/>
            <a:ext cx="8558213" cy="2115961"/>
          </a:xfrm>
          <a:prstGeom prst="rect">
            <a:avLst/>
          </a:prstGeom>
        </p:spPr>
      </p:pic>
    </p:spTree>
    <p:extLst>
      <p:ext uri="{BB962C8B-B14F-4D97-AF65-F5344CB8AC3E}">
        <p14:creationId xmlns:p14="http://schemas.microsoft.com/office/powerpoint/2010/main" val="19725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DF7385-4CC4-462A-8B96-EF41421A7C00}"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327494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DF7385-4CC4-462A-8B96-EF41421A7C00}" type="datetimeFigureOut">
              <a:rPr lang="en-US" smtClean="0"/>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1522275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DF7385-4CC4-462A-8B96-EF41421A7C00}" type="datetimeFigureOut">
              <a:rPr lang="en-US" smtClean="0"/>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788069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DF7385-4CC4-462A-8B96-EF41421A7C00}" type="datetimeFigureOut">
              <a:rPr lang="en-US" smtClean="0"/>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2686153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6DF7385-4CC4-462A-8B96-EF41421A7C00}"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183488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6DF7385-4CC4-462A-8B96-EF41421A7C00}"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538844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DF7385-4CC4-462A-8B96-EF41421A7C00}"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1062995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DF7385-4CC4-462A-8B96-EF41421A7C00}"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3930842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9144000" cy="5143500"/>
          </a:xfrm>
          <a:prstGeom prst="rect">
            <a:avLst/>
          </a:prstGeom>
        </p:spPr>
        <p:txBody>
          <a:bodyPr vert="horz"/>
          <a:lstStyle/>
          <a:p>
            <a:endParaRPr lang="en-US"/>
          </a:p>
        </p:txBody>
      </p:sp>
      <p:sp>
        <p:nvSpPr>
          <p:cNvPr id="17" name="Rectangle 16"/>
          <p:cNvSpPr/>
          <p:nvPr userDrawn="1"/>
        </p:nvSpPr>
        <p:spPr>
          <a:xfrm>
            <a:off x="0" y="2716389"/>
            <a:ext cx="8558213" cy="2123722"/>
          </a:xfrm>
          <a:prstGeom prst="rect">
            <a:avLst/>
          </a:prstGeom>
          <a:solidFill>
            <a:srgbClr val="007FC2">
              <a:alpha val="80000"/>
            </a:srgb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27567" y="3382196"/>
            <a:ext cx="8293100" cy="1102519"/>
          </a:xfrm>
          <a:prstGeom prst="rect">
            <a:avLst/>
          </a:prstGeom>
        </p:spPr>
        <p:txBody>
          <a:bodyPr/>
          <a:lstStyle>
            <a:lvl1pPr algn="l">
              <a:lnSpc>
                <a:spcPct val="90000"/>
              </a:lnSpc>
              <a:defRPr sz="3800" b="0" i="0" cap="all">
                <a:solidFill>
                  <a:schemeClr val="bg1"/>
                </a:solidFill>
                <a:latin typeface="Proxima Nova Semibold"/>
                <a:cs typeface="Proxima Nova Semibold"/>
              </a:defRPr>
            </a:lvl1pPr>
          </a:lstStyle>
          <a:p>
            <a:r>
              <a:rPr lang="en-GB" dirty="0"/>
              <a:t>Section Header</a:t>
            </a:r>
            <a:endParaRPr lang="en-US" dirty="0"/>
          </a:p>
        </p:txBody>
      </p:sp>
      <p:sp>
        <p:nvSpPr>
          <p:cNvPr id="3" name="Subtitle 2"/>
          <p:cNvSpPr>
            <a:spLocks noGrp="1"/>
          </p:cNvSpPr>
          <p:nvPr>
            <p:ph type="subTitle" idx="1" hasCustomPrompt="1"/>
          </p:nvPr>
        </p:nvSpPr>
        <p:spPr>
          <a:xfrm>
            <a:off x="427567" y="2999320"/>
            <a:ext cx="6917266" cy="337962"/>
          </a:xfrm>
          <a:prstGeom prst="rect">
            <a:avLst/>
          </a:prstGeom>
        </p:spPr>
        <p:txBody>
          <a:bodyPr/>
          <a:lstStyle>
            <a:lvl1pPr marL="0" indent="0" algn="l">
              <a:buNone/>
              <a:defRPr sz="18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Number</a:t>
            </a:r>
          </a:p>
        </p:txBody>
      </p:sp>
      <p:pic>
        <p:nvPicPr>
          <p:cNvPr id="6" name="Picture 5"/>
          <p:cNvPicPr>
            <a:picLocks noChangeAspect="1"/>
          </p:cNvPicPr>
          <p:nvPr userDrawn="1"/>
        </p:nvPicPr>
        <p:blipFill rotWithShape="1">
          <a:blip r:embed="rId2" cstate="print">
            <a:alphaModFix amt="91000"/>
            <a:extLst>
              <a:ext uri="{28A0092B-C50C-407E-A947-70E740481C1C}">
                <a14:useLocalDpi xmlns:a14="http://schemas.microsoft.com/office/drawing/2010/main"/>
              </a:ext>
            </a:extLst>
          </a:blip>
          <a:srcRect/>
          <a:stretch/>
        </p:blipFill>
        <p:spPr>
          <a:xfrm>
            <a:off x="0" y="2724150"/>
            <a:ext cx="8558213" cy="2115961"/>
          </a:xfrm>
          <a:prstGeom prst="rect">
            <a:avLst/>
          </a:prstGeom>
        </p:spPr>
      </p:pic>
    </p:spTree>
    <p:extLst>
      <p:ext uri="{BB962C8B-B14F-4D97-AF65-F5344CB8AC3E}">
        <p14:creationId xmlns:p14="http://schemas.microsoft.com/office/powerpoint/2010/main" val="931069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1708150" y="1111250"/>
            <a:ext cx="5689600" cy="3130550"/>
          </a:xfrm>
          <a:prstGeom prst="rect">
            <a:avLst/>
          </a:prstGeom>
        </p:spPr>
        <p:txBody>
          <a:bodyPr vert="horz"/>
          <a:lstStyle/>
          <a:p>
            <a:endParaRPr lang="en-US"/>
          </a:p>
        </p:txBody>
      </p:sp>
    </p:spTree>
    <p:extLst>
      <p:ext uri="{BB962C8B-B14F-4D97-AF65-F5344CB8AC3E}">
        <p14:creationId xmlns:p14="http://schemas.microsoft.com/office/powerpoint/2010/main" val="3915783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lue Master Bullete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8923" y="495301"/>
            <a:ext cx="8206154" cy="852854"/>
          </a:xfrm>
          <a:prstGeom prst="rect">
            <a:avLst/>
          </a:prstGeom>
        </p:spPr>
        <p:txBody>
          <a:bodyPr/>
          <a:lstStyle>
            <a:lvl1pPr algn="l">
              <a:lnSpc>
                <a:spcPct val="90000"/>
              </a:lnSpc>
              <a:defRPr sz="4700" b="0" i="0" cap="all">
                <a:solidFill>
                  <a:schemeClr val="bg1"/>
                </a:solidFill>
                <a:latin typeface="Proxima Nova Semibold"/>
                <a:cs typeface="Proxima Nova Semibold"/>
              </a:defRPr>
            </a:lvl1pPr>
          </a:lstStyle>
          <a:p>
            <a:r>
              <a:rPr lang="en-GB" dirty="0"/>
              <a:t>HEADING</a:t>
            </a:r>
            <a:endParaRPr lang="en-US" dirty="0"/>
          </a:p>
        </p:txBody>
      </p:sp>
      <p:sp>
        <p:nvSpPr>
          <p:cNvPr id="3" name="Subtitle 2"/>
          <p:cNvSpPr>
            <a:spLocks noGrp="1"/>
          </p:cNvSpPr>
          <p:nvPr>
            <p:ph type="subTitle" idx="1" hasCustomPrompt="1"/>
          </p:nvPr>
        </p:nvSpPr>
        <p:spPr>
          <a:xfrm>
            <a:off x="468923" y="1605573"/>
            <a:ext cx="8206154" cy="2907812"/>
          </a:xfrm>
          <a:prstGeom prst="rect">
            <a:avLst/>
          </a:prstGeom>
        </p:spPr>
        <p:txBody>
          <a:bodyPr/>
          <a:lstStyle>
            <a:lvl1pPr marL="288000" indent="-288000" algn="l">
              <a:lnSpc>
                <a:spcPct val="100000"/>
              </a:lnSpc>
              <a:spcAft>
                <a:spcPts val="800"/>
              </a:spcAft>
              <a:buFont typeface="Arial"/>
              <a:buChar char="•"/>
              <a:defRPr sz="26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Copy</a:t>
            </a:r>
          </a:p>
        </p:txBody>
      </p:sp>
    </p:spTree>
    <p:extLst>
      <p:ext uri="{BB962C8B-B14F-4D97-AF65-F5344CB8AC3E}">
        <p14:creationId xmlns:p14="http://schemas.microsoft.com/office/powerpoint/2010/main" val="3753373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Heading + Bulleted Text">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457200" y="1326444"/>
            <a:ext cx="8229600" cy="3466219"/>
          </a:xfrm>
          <a:prstGeom prst="rect">
            <a:avLst/>
          </a:prstGeom>
        </p:spPr>
        <p:txBody>
          <a:bodyPr vert="horz"/>
          <a:lstStyle>
            <a:lvl1pPr marL="0" indent="0">
              <a:buNone/>
              <a:defRPr/>
            </a:lvl1pPr>
          </a:lstStyle>
          <a:p>
            <a:pPr lvl="0"/>
            <a:r>
              <a:rPr lang="en-GB"/>
              <a:t>Click to edit Master text styles</a:t>
            </a:r>
          </a:p>
        </p:txBody>
      </p:sp>
      <p:sp>
        <p:nvSpPr>
          <p:cNvPr id="4"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Tree>
    <p:extLst>
      <p:ext uri="{BB962C8B-B14F-4D97-AF65-F5344CB8AC3E}">
        <p14:creationId xmlns:p14="http://schemas.microsoft.com/office/powerpoint/2010/main" val="597355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ing + Bulleted Text">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457200" y="1326444"/>
            <a:ext cx="8229600" cy="3466219"/>
          </a:xfrm>
          <a:prstGeom prst="rect">
            <a:avLst/>
          </a:prstGeom>
        </p:spPr>
        <p:txBody>
          <a:bodyPr vert="horz"/>
          <a:lstStyle/>
          <a:p>
            <a:pPr lvl="0"/>
            <a:r>
              <a:rPr lang="en-GB"/>
              <a:t>Click to edit Master text styles</a:t>
            </a:r>
          </a:p>
        </p:txBody>
      </p:sp>
      <p:sp>
        <p:nvSpPr>
          <p:cNvPr id="4"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Tree>
    <p:extLst>
      <p:ext uri="{BB962C8B-B14F-4D97-AF65-F5344CB8AC3E}">
        <p14:creationId xmlns:p14="http://schemas.microsoft.com/office/powerpoint/2010/main" val="16422033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ing + Sub-heading + Statement Text">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457200" y="1867370"/>
            <a:ext cx="8229600" cy="2925293"/>
          </a:xfrm>
          <a:prstGeom prst="rect">
            <a:avLst/>
          </a:prstGeom>
          <a:blipFill rotWithShape="1">
            <a:blip r:embed="rId2"/>
            <a:stretch>
              <a:fillRect/>
            </a:stretch>
          </a:blipFill>
        </p:spPr>
        <p:txBody>
          <a:bodyPr vert="horz" anchor="t"/>
          <a:lstStyle>
            <a:lvl1pPr marL="180000" indent="0">
              <a:lnSpc>
                <a:spcPct val="150000"/>
              </a:lnSpc>
              <a:spcBef>
                <a:spcPts val="500"/>
              </a:spcBef>
              <a:buNone/>
              <a:defRPr>
                <a:solidFill>
                  <a:schemeClr val="accent2"/>
                </a:solidFill>
              </a:defRPr>
            </a:lvl1pPr>
            <a:lvl2pPr marL="457200" indent="0">
              <a:buNone/>
              <a:defRPr sz="2900">
                <a:solidFill>
                  <a:srgbClr val="FFFFFF"/>
                </a:solidFill>
              </a:defRPr>
            </a:lvl2pPr>
          </a:lstStyle>
          <a:p>
            <a:pPr lvl="0"/>
            <a:r>
              <a:rPr lang="en-GB"/>
              <a:t>Click to edit Master text styles</a:t>
            </a:r>
          </a:p>
        </p:txBody>
      </p:sp>
      <p:sp>
        <p:nvSpPr>
          <p:cNvPr id="3" name="Text Placeholder 2"/>
          <p:cNvSpPr>
            <a:spLocks noGrp="1"/>
          </p:cNvSpPr>
          <p:nvPr>
            <p:ph type="body" sz="quarter" idx="11"/>
          </p:nvPr>
        </p:nvSpPr>
        <p:spPr>
          <a:xfrm>
            <a:off x="457200" y="1181217"/>
            <a:ext cx="8229600" cy="361950"/>
          </a:xfrm>
          <a:prstGeom prst="rect">
            <a:avLst/>
          </a:prstGeom>
        </p:spPr>
        <p:txBody>
          <a:bodyPr vert="horz"/>
          <a:lstStyle>
            <a:lvl1pPr marL="0" indent="0">
              <a:buNone/>
              <a:defRPr sz="1800">
                <a:solidFill>
                  <a:schemeClr val="tx1"/>
                </a:solidFill>
              </a:defRPr>
            </a:lvl1pPr>
          </a:lstStyle>
          <a:p>
            <a:pPr lvl="0"/>
            <a:r>
              <a:rPr lang="en-GB"/>
              <a:t>Click to edit Master text styles</a:t>
            </a:r>
          </a:p>
        </p:txBody>
      </p:sp>
      <p:sp>
        <p:nvSpPr>
          <p:cNvPr id="5"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Tree>
    <p:extLst>
      <p:ext uri="{BB962C8B-B14F-4D97-AF65-F5344CB8AC3E}">
        <p14:creationId xmlns:p14="http://schemas.microsoft.com/office/powerpoint/2010/main" val="69668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ing + Sub-heading + Bullets">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457200" y="1867370"/>
            <a:ext cx="8229600" cy="2925293"/>
          </a:xfrm>
          <a:prstGeom prst="rect">
            <a:avLst/>
          </a:prstGeom>
          <a:blipFill rotWithShape="1">
            <a:blip r:embed="rId2"/>
            <a:stretch>
              <a:fillRect/>
            </a:stretch>
          </a:blipFill>
        </p:spPr>
        <p:txBody>
          <a:bodyPr vert="horz" anchor="t"/>
          <a:lstStyle>
            <a:lvl1pPr marL="360000" indent="-270000">
              <a:lnSpc>
                <a:spcPct val="150000"/>
              </a:lnSpc>
              <a:spcBef>
                <a:spcPts val="500"/>
              </a:spcBef>
              <a:buFont typeface="Arial"/>
              <a:buChar char="•"/>
              <a:defRPr baseline="0">
                <a:solidFill>
                  <a:schemeClr val="accent2"/>
                </a:solidFill>
              </a:defRPr>
            </a:lvl1pPr>
            <a:lvl2pPr marL="457200" indent="0">
              <a:buNone/>
              <a:defRPr sz="2900">
                <a:solidFill>
                  <a:srgbClr val="FFFFFF"/>
                </a:solidFill>
              </a:defRPr>
            </a:lvl2pPr>
          </a:lstStyle>
          <a:p>
            <a:pPr lvl="0"/>
            <a:r>
              <a:rPr lang="en-GB"/>
              <a:t>Click to edit Master text styles</a:t>
            </a:r>
          </a:p>
        </p:txBody>
      </p:sp>
      <p:sp>
        <p:nvSpPr>
          <p:cNvPr id="3" name="Text Placeholder 2"/>
          <p:cNvSpPr>
            <a:spLocks noGrp="1"/>
          </p:cNvSpPr>
          <p:nvPr>
            <p:ph type="body" sz="quarter" idx="11"/>
          </p:nvPr>
        </p:nvSpPr>
        <p:spPr>
          <a:xfrm>
            <a:off x="457200" y="1181217"/>
            <a:ext cx="8229600" cy="361950"/>
          </a:xfrm>
          <a:prstGeom prst="rect">
            <a:avLst/>
          </a:prstGeom>
        </p:spPr>
        <p:txBody>
          <a:bodyPr vert="horz"/>
          <a:lstStyle>
            <a:lvl1pPr marL="0" indent="0">
              <a:buNone/>
              <a:defRPr sz="1800">
                <a:solidFill>
                  <a:schemeClr val="tx1"/>
                </a:solidFill>
              </a:defRPr>
            </a:lvl1pPr>
          </a:lstStyle>
          <a:p>
            <a:pPr lvl="0"/>
            <a:r>
              <a:rPr lang="en-GB"/>
              <a:t>Click to edit Master text styles</a:t>
            </a:r>
          </a:p>
        </p:txBody>
      </p:sp>
      <p:sp>
        <p:nvSpPr>
          <p:cNvPr id="5"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Tree>
    <p:extLst>
      <p:ext uri="{BB962C8B-B14F-4D97-AF65-F5344CB8AC3E}">
        <p14:creationId xmlns:p14="http://schemas.microsoft.com/office/powerpoint/2010/main" val="2281884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eading + Text + Picture">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457201" y="1326444"/>
            <a:ext cx="3827874" cy="3466219"/>
          </a:xfrm>
          <a:prstGeom prst="rect">
            <a:avLst/>
          </a:prstGeom>
        </p:spPr>
        <p:txBody>
          <a:bodyPr vert="horz"/>
          <a:lstStyle>
            <a:lvl1pPr marL="0" indent="0">
              <a:buNone/>
              <a:defRPr/>
            </a:lvl1pPr>
          </a:lstStyle>
          <a:p>
            <a:pPr lvl="0"/>
            <a:r>
              <a:rPr lang="en-GB"/>
              <a:t>Click to edit Master text styles</a:t>
            </a:r>
          </a:p>
        </p:txBody>
      </p:sp>
      <p:sp>
        <p:nvSpPr>
          <p:cNvPr id="3" name="Picture Placeholder 2"/>
          <p:cNvSpPr>
            <a:spLocks noGrp="1"/>
          </p:cNvSpPr>
          <p:nvPr>
            <p:ph type="pic" sz="quarter" idx="11"/>
          </p:nvPr>
        </p:nvSpPr>
        <p:spPr>
          <a:xfrm>
            <a:off x="4464050" y="1327150"/>
            <a:ext cx="4222750" cy="3465513"/>
          </a:xfrm>
          <a:prstGeom prst="rect">
            <a:avLst/>
          </a:prstGeom>
        </p:spPr>
        <p:txBody>
          <a:bodyPr vert="horz"/>
          <a:lstStyle/>
          <a:p>
            <a:pPr lvl="0"/>
            <a:endParaRPr lang="en-US" noProof="0"/>
          </a:p>
        </p:txBody>
      </p:sp>
      <p:sp>
        <p:nvSpPr>
          <p:cNvPr id="5"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Tree>
    <p:extLst>
      <p:ext uri="{BB962C8B-B14F-4D97-AF65-F5344CB8AC3E}">
        <p14:creationId xmlns:p14="http://schemas.microsoft.com/office/powerpoint/2010/main" val="12904269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ing + Sub-heading + Bullets + Picture">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57200" y="323967"/>
            <a:ext cx="8229600" cy="857250"/>
          </a:xfrm>
          <a:prstGeom prst="rect">
            <a:avLst/>
          </a:prstGeom>
        </p:spPr>
        <p:txBody>
          <a:bodyPr vert="horz" lIns="91440" tIns="45720" rIns="91440" bIns="45720" rtlCol="0" anchor="ctr">
            <a:normAutofit/>
          </a:bodyPr>
          <a:lstStyle>
            <a:lvl1pPr>
              <a:defRPr sz="3000" cap="all"/>
            </a:lvl1pPr>
          </a:lstStyle>
          <a:p>
            <a:r>
              <a:rPr lang="en-GB"/>
              <a:t>Click to edit Master title style</a:t>
            </a:r>
            <a:endParaRPr lang="en-US" dirty="0"/>
          </a:p>
        </p:txBody>
      </p:sp>
      <p:sp>
        <p:nvSpPr>
          <p:cNvPr id="3" name="Picture Placeholder 2"/>
          <p:cNvSpPr>
            <a:spLocks noGrp="1"/>
          </p:cNvSpPr>
          <p:nvPr>
            <p:ph type="pic" sz="quarter" idx="11"/>
          </p:nvPr>
        </p:nvSpPr>
        <p:spPr>
          <a:xfrm>
            <a:off x="4464050" y="1867370"/>
            <a:ext cx="4222750" cy="2925293"/>
          </a:xfrm>
          <a:prstGeom prst="rect">
            <a:avLst/>
          </a:prstGeom>
        </p:spPr>
        <p:txBody>
          <a:bodyPr vert="horz"/>
          <a:lstStyle/>
          <a:p>
            <a:pPr lvl="0"/>
            <a:endParaRPr lang="en-US" noProof="0" dirty="0"/>
          </a:p>
        </p:txBody>
      </p:sp>
      <p:sp>
        <p:nvSpPr>
          <p:cNvPr id="5" name="Text Placeholder 16"/>
          <p:cNvSpPr>
            <a:spLocks noGrp="1"/>
          </p:cNvSpPr>
          <p:nvPr>
            <p:ph type="body" sz="quarter" idx="10"/>
          </p:nvPr>
        </p:nvSpPr>
        <p:spPr>
          <a:xfrm>
            <a:off x="457200" y="1867370"/>
            <a:ext cx="3827875" cy="2925293"/>
          </a:xfrm>
          <a:prstGeom prst="rect">
            <a:avLst/>
          </a:prstGeom>
          <a:blipFill rotWithShape="1">
            <a:blip r:embed="rId2"/>
            <a:stretch>
              <a:fillRect/>
            </a:stretch>
          </a:blipFill>
        </p:spPr>
        <p:txBody>
          <a:bodyPr vert="horz" anchor="t"/>
          <a:lstStyle>
            <a:lvl1pPr marL="360000" indent="-270000">
              <a:lnSpc>
                <a:spcPct val="150000"/>
              </a:lnSpc>
              <a:spcBef>
                <a:spcPts val="500"/>
              </a:spcBef>
              <a:buFont typeface="Arial"/>
              <a:buChar char="•"/>
              <a:defRPr sz="1800" baseline="0">
                <a:solidFill>
                  <a:schemeClr val="accent2"/>
                </a:solidFill>
              </a:defRPr>
            </a:lvl1pPr>
            <a:lvl2pPr marL="457200" indent="0">
              <a:buNone/>
              <a:defRPr sz="2900">
                <a:solidFill>
                  <a:srgbClr val="FFFFFF"/>
                </a:solidFill>
              </a:defRPr>
            </a:lvl2pPr>
          </a:lstStyle>
          <a:p>
            <a:pPr lvl="0"/>
            <a:r>
              <a:rPr lang="en-GB"/>
              <a:t>Click to edit Master text styles</a:t>
            </a:r>
          </a:p>
        </p:txBody>
      </p:sp>
      <p:sp>
        <p:nvSpPr>
          <p:cNvPr id="6" name="Text Placeholder 2"/>
          <p:cNvSpPr>
            <a:spLocks noGrp="1"/>
          </p:cNvSpPr>
          <p:nvPr>
            <p:ph type="body" sz="quarter" idx="12"/>
          </p:nvPr>
        </p:nvSpPr>
        <p:spPr>
          <a:xfrm>
            <a:off x="457200" y="1181217"/>
            <a:ext cx="8229600" cy="361950"/>
          </a:xfrm>
          <a:prstGeom prst="rect">
            <a:avLst/>
          </a:prstGeom>
        </p:spPr>
        <p:txBody>
          <a:bodyPr vert="horz"/>
          <a:lstStyle>
            <a:lvl1pPr marL="0" indent="0">
              <a:buNone/>
              <a:defRPr sz="1800">
                <a:solidFill>
                  <a:schemeClr val="tx1"/>
                </a:solidFill>
              </a:defRPr>
            </a:lvl1pPr>
          </a:lstStyle>
          <a:p>
            <a:pPr lvl="0"/>
            <a:r>
              <a:rPr lang="en-GB"/>
              <a:t>Click to edit Master text styles</a:t>
            </a:r>
          </a:p>
        </p:txBody>
      </p:sp>
    </p:spTree>
    <p:extLst>
      <p:ext uri="{BB962C8B-B14F-4D97-AF65-F5344CB8AC3E}">
        <p14:creationId xmlns:p14="http://schemas.microsoft.com/office/powerpoint/2010/main" val="22582816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5143500"/>
          </a:xfrm>
          <a:prstGeom prst="rect">
            <a:avLst/>
          </a:prstGeom>
        </p:spPr>
        <p:txBody>
          <a:bodyPr vert="horz"/>
          <a:lstStyle/>
          <a:p>
            <a:pPr lvl="0"/>
            <a:endParaRPr lang="en-US" noProof="0"/>
          </a:p>
        </p:txBody>
      </p:sp>
    </p:spTree>
    <p:extLst>
      <p:ext uri="{BB962C8B-B14F-4D97-AF65-F5344CB8AC3E}">
        <p14:creationId xmlns:p14="http://schemas.microsoft.com/office/powerpoint/2010/main" val="1852047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Master Copy">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8923" y="495301"/>
            <a:ext cx="8206154" cy="852854"/>
          </a:xfrm>
          <a:prstGeom prst="rect">
            <a:avLst/>
          </a:prstGeom>
        </p:spPr>
        <p:txBody>
          <a:bodyPr/>
          <a:lstStyle>
            <a:lvl1pPr algn="l">
              <a:lnSpc>
                <a:spcPct val="90000"/>
              </a:lnSpc>
              <a:defRPr sz="4700" b="0" i="0" cap="all">
                <a:solidFill>
                  <a:schemeClr val="bg1"/>
                </a:solidFill>
                <a:latin typeface="Proxima Nova Semibold"/>
                <a:cs typeface="Proxima Nova Semibold"/>
              </a:defRPr>
            </a:lvl1pPr>
          </a:lstStyle>
          <a:p>
            <a:r>
              <a:rPr lang="en-GB" dirty="0"/>
              <a:t>HEADING</a:t>
            </a:r>
            <a:endParaRPr lang="en-US" dirty="0"/>
          </a:p>
        </p:txBody>
      </p:sp>
      <p:sp>
        <p:nvSpPr>
          <p:cNvPr id="3" name="Subtitle 2"/>
          <p:cNvSpPr>
            <a:spLocks noGrp="1"/>
          </p:cNvSpPr>
          <p:nvPr>
            <p:ph type="subTitle" idx="1" hasCustomPrompt="1"/>
          </p:nvPr>
        </p:nvSpPr>
        <p:spPr>
          <a:xfrm>
            <a:off x="468923" y="1605573"/>
            <a:ext cx="8206154" cy="2907812"/>
          </a:xfrm>
          <a:prstGeom prst="rect">
            <a:avLst/>
          </a:prstGeom>
        </p:spPr>
        <p:txBody>
          <a:bodyPr/>
          <a:lstStyle>
            <a:lvl1pPr marL="0" indent="0" algn="l">
              <a:lnSpc>
                <a:spcPct val="100000"/>
              </a:lnSpc>
              <a:spcAft>
                <a:spcPts val="800"/>
              </a:spcAft>
              <a:buFont typeface="Arial"/>
              <a:buNone/>
              <a:defRPr sz="26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Copy</a:t>
            </a:r>
          </a:p>
        </p:txBody>
      </p:sp>
    </p:spTree>
    <p:extLst>
      <p:ext uri="{BB962C8B-B14F-4D97-AF65-F5344CB8AC3E}">
        <p14:creationId xmlns:p14="http://schemas.microsoft.com/office/powerpoint/2010/main" val="844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Master Bullete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8923" y="495301"/>
            <a:ext cx="8206154" cy="852854"/>
          </a:xfrm>
          <a:prstGeom prst="rect">
            <a:avLst/>
          </a:prstGeom>
        </p:spPr>
        <p:txBody>
          <a:bodyPr/>
          <a:lstStyle>
            <a:lvl1pPr algn="l">
              <a:lnSpc>
                <a:spcPct val="90000"/>
              </a:lnSpc>
              <a:defRPr sz="4700" b="0" i="0" cap="all">
                <a:solidFill>
                  <a:schemeClr val="bg1"/>
                </a:solidFill>
                <a:latin typeface="Proxima Nova Semibold"/>
                <a:cs typeface="Proxima Nova Semibold"/>
              </a:defRPr>
            </a:lvl1pPr>
          </a:lstStyle>
          <a:p>
            <a:r>
              <a:rPr lang="en-GB" dirty="0"/>
              <a:t>HEADING</a:t>
            </a:r>
            <a:endParaRPr lang="en-US" dirty="0"/>
          </a:p>
        </p:txBody>
      </p:sp>
      <p:sp>
        <p:nvSpPr>
          <p:cNvPr id="3" name="Subtitle 2"/>
          <p:cNvSpPr>
            <a:spLocks noGrp="1"/>
          </p:cNvSpPr>
          <p:nvPr>
            <p:ph type="subTitle" idx="1" hasCustomPrompt="1"/>
          </p:nvPr>
        </p:nvSpPr>
        <p:spPr>
          <a:xfrm>
            <a:off x="468923" y="1605573"/>
            <a:ext cx="8206154" cy="2907812"/>
          </a:xfrm>
          <a:prstGeom prst="rect">
            <a:avLst/>
          </a:prstGeom>
        </p:spPr>
        <p:txBody>
          <a:bodyPr/>
          <a:lstStyle>
            <a:lvl1pPr marL="288000" indent="-288000" algn="l">
              <a:lnSpc>
                <a:spcPct val="100000"/>
              </a:lnSpc>
              <a:spcAft>
                <a:spcPts val="800"/>
              </a:spcAft>
              <a:buFont typeface="Arial"/>
              <a:buChar char="•"/>
              <a:defRPr sz="26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Copy</a:t>
            </a:r>
          </a:p>
        </p:txBody>
      </p:sp>
    </p:spTree>
    <p:extLst>
      <p:ext uri="{BB962C8B-B14F-4D97-AF65-F5344CB8AC3E}">
        <p14:creationId xmlns:p14="http://schemas.microsoft.com/office/powerpoint/2010/main" val="3456062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Master Copy">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8923" y="495301"/>
            <a:ext cx="8206154" cy="852854"/>
          </a:xfrm>
          <a:prstGeom prst="rect">
            <a:avLst/>
          </a:prstGeom>
        </p:spPr>
        <p:txBody>
          <a:bodyPr/>
          <a:lstStyle>
            <a:lvl1pPr algn="l">
              <a:lnSpc>
                <a:spcPct val="90000"/>
              </a:lnSpc>
              <a:defRPr sz="4700" b="0" i="0" cap="all">
                <a:solidFill>
                  <a:schemeClr val="bg1"/>
                </a:solidFill>
                <a:latin typeface="Proxima Nova Semibold"/>
                <a:cs typeface="Proxima Nova Semibold"/>
              </a:defRPr>
            </a:lvl1pPr>
          </a:lstStyle>
          <a:p>
            <a:r>
              <a:rPr lang="en-GB" dirty="0"/>
              <a:t>HEADING</a:t>
            </a:r>
            <a:endParaRPr lang="en-US" dirty="0"/>
          </a:p>
        </p:txBody>
      </p:sp>
      <p:sp>
        <p:nvSpPr>
          <p:cNvPr id="3" name="Subtitle 2"/>
          <p:cNvSpPr>
            <a:spLocks noGrp="1"/>
          </p:cNvSpPr>
          <p:nvPr>
            <p:ph type="subTitle" idx="1" hasCustomPrompt="1"/>
          </p:nvPr>
        </p:nvSpPr>
        <p:spPr>
          <a:xfrm>
            <a:off x="468923" y="1605573"/>
            <a:ext cx="8206154" cy="2907812"/>
          </a:xfrm>
          <a:prstGeom prst="rect">
            <a:avLst/>
          </a:prstGeom>
        </p:spPr>
        <p:txBody>
          <a:bodyPr/>
          <a:lstStyle>
            <a:lvl1pPr marL="0" indent="0" algn="l">
              <a:lnSpc>
                <a:spcPct val="100000"/>
              </a:lnSpc>
              <a:spcAft>
                <a:spcPts val="800"/>
              </a:spcAft>
              <a:buFont typeface="Arial"/>
              <a:buNone/>
              <a:defRPr sz="26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Copy</a:t>
            </a:r>
          </a:p>
        </p:txBody>
      </p:sp>
    </p:spTree>
    <p:extLst>
      <p:ext uri="{BB962C8B-B14F-4D97-AF65-F5344CB8AC3E}">
        <p14:creationId xmlns:p14="http://schemas.microsoft.com/office/powerpoint/2010/main" val="3534299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9144000" cy="5143500"/>
          </a:xfrm>
          <a:prstGeom prst="rect">
            <a:avLst/>
          </a:prstGeom>
        </p:spPr>
        <p:txBody>
          <a:bodyPr vert="horz"/>
          <a:lstStyle/>
          <a:p>
            <a:endParaRPr lang="en-US"/>
          </a:p>
        </p:txBody>
      </p:sp>
      <p:sp>
        <p:nvSpPr>
          <p:cNvPr id="17" name="Rectangle 16"/>
          <p:cNvSpPr/>
          <p:nvPr userDrawn="1"/>
        </p:nvSpPr>
        <p:spPr>
          <a:xfrm>
            <a:off x="0" y="2716389"/>
            <a:ext cx="8558213" cy="2123722"/>
          </a:xfrm>
          <a:prstGeom prst="rect">
            <a:avLst/>
          </a:prstGeom>
          <a:solidFill>
            <a:srgbClr val="007FC2">
              <a:alpha val="80000"/>
            </a:srgb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27567" y="3382196"/>
            <a:ext cx="8293100" cy="1102519"/>
          </a:xfrm>
          <a:prstGeom prst="rect">
            <a:avLst/>
          </a:prstGeom>
        </p:spPr>
        <p:txBody>
          <a:bodyPr/>
          <a:lstStyle>
            <a:lvl1pPr algn="l">
              <a:lnSpc>
                <a:spcPct val="90000"/>
              </a:lnSpc>
              <a:defRPr sz="3800" b="0" i="0" cap="all">
                <a:solidFill>
                  <a:schemeClr val="bg1"/>
                </a:solidFill>
                <a:latin typeface="Proxima Nova Semibold"/>
                <a:cs typeface="Proxima Nova Semibold"/>
              </a:defRPr>
            </a:lvl1pPr>
          </a:lstStyle>
          <a:p>
            <a:r>
              <a:rPr lang="en-GB" dirty="0"/>
              <a:t>Section Header</a:t>
            </a:r>
            <a:endParaRPr lang="en-US" dirty="0"/>
          </a:p>
        </p:txBody>
      </p:sp>
      <p:sp>
        <p:nvSpPr>
          <p:cNvPr id="3" name="Subtitle 2"/>
          <p:cNvSpPr>
            <a:spLocks noGrp="1"/>
          </p:cNvSpPr>
          <p:nvPr>
            <p:ph type="subTitle" idx="1" hasCustomPrompt="1"/>
          </p:nvPr>
        </p:nvSpPr>
        <p:spPr>
          <a:xfrm>
            <a:off x="427567" y="2999320"/>
            <a:ext cx="6917266" cy="337962"/>
          </a:xfrm>
          <a:prstGeom prst="rect">
            <a:avLst/>
          </a:prstGeom>
        </p:spPr>
        <p:txBody>
          <a:bodyPr/>
          <a:lstStyle>
            <a:lvl1pPr marL="0" indent="0" algn="l">
              <a:buNone/>
              <a:defRPr sz="1800" b="0" i="0">
                <a:solidFill>
                  <a:srgbClr val="FFFFFF"/>
                </a:solidFill>
                <a:latin typeface="Proxima Nova Regular"/>
                <a:cs typeface="Proxima Nova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Number</a:t>
            </a:r>
          </a:p>
        </p:txBody>
      </p:sp>
      <p:pic>
        <p:nvPicPr>
          <p:cNvPr id="6" name="Picture 5"/>
          <p:cNvPicPr>
            <a:picLocks noChangeAspect="1"/>
          </p:cNvPicPr>
          <p:nvPr userDrawn="1"/>
        </p:nvPicPr>
        <p:blipFill rotWithShape="1">
          <a:blip r:embed="rId2" cstate="print">
            <a:alphaModFix amt="91000"/>
            <a:extLst>
              <a:ext uri="{28A0092B-C50C-407E-A947-70E740481C1C}">
                <a14:useLocalDpi xmlns:a14="http://schemas.microsoft.com/office/drawing/2010/main"/>
              </a:ext>
            </a:extLst>
          </a:blip>
          <a:srcRect/>
          <a:stretch/>
        </p:blipFill>
        <p:spPr>
          <a:xfrm>
            <a:off x="0" y="2724150"/>
            <a:ext cx="8558213" cy="2115961"/>
          </a:xfrm>
          <a:prstGeom prst="rect">
            <a:avLst/>
          </a:prstGeom>
        </p:spPr>
      </p:pic>
    </p:spTree>
    <p:extLst>
      <p:ext uri="{BB962C8B-B14F-4D97-AF65-F5344CB8AC3E}">
        <p14:creationId xmlns:p14="http://schemas.microsoft.com/office/powerpoint/2010/main" val="30583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6DF7385-4CC4-462A-8B96-EF41421A7C00}"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3053022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DF7385-4CC4-462A-8B96-EF41421A7C00}"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240480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DF7385-4CC4-462A-8B96-EF41421A7C00}"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ADD1A-81CB-4309-B622-1377FEE54F67}" type="slidenum">
              <a:rPr lang="en-US" smtClean="0"/>
              <a:t>‹#›</a:t>
            </a:fld>
            <a:endParaRPr lang="en-US"/>
          </a:p>
        </p:txBody>
      </p:sp>
    </p:spTree>
    <p:extLst>
      <p:ext uri="{BB962C8B-B14F-4D97-AF65-F5344CB8AC3E}">
        <p14:creationId xmlns:p14="http://schemas.microsoft.com/office/powerpoint/2010/main" val="22310619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3.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4.xml"/><Relationship Id="rId1" Type="http://schemas.openxmlformats.org/officeDocument/2006/relationships/slideLayout" Target="../slideLayouts/slideLayout19.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66650"/>
      </p:ext>
    </p:extLst>
  </p:cSld>
  <p:clrMap bg1="lt1" tx1="dk1" bg2="lt2" tx2="dk2" accent1="accent1" accent2="accent2" accent3="accent3" accent4="accent4" accent5="accent5" accent6="accent6" hlink="hlink" folHlink="folHlink"/>
  <p:sldLayoutIdLst>
    <p:sldLayoutId id="2147483656" r:id="rId1"/>
    <p:sldLayoutId id="2147483664" r:id="rId2"/>
    <p:sldLayoutId id="214748366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695239"/>
      </p:ext>
    </p:extLst>
  </p:cSld>
  <p:clrMap bg1="lt1" tx1="dk1" bg2="lt2" tx2="dk2" accent1="accent1" accent2="accent2" accent3="accent3" accent4="accent4" accent5="accent5" accent6="accent6" hlink="hlink" folHlink="folHlink"/>
  <p:sldLayoutIdLst>
    <p:sldLayoutId id="2147483658" r:id="rId1"/>
    <p:sldLayoutId id="2147483660" r:id="rId2"/>
    <p:sldLayoutId id="2147483666"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E6DF7385-4CC4-462A-8B96-EF41421A7C00}" type="datetimeFigureOut">
              <a:rPr lang="en-US" smtClean="0"/>
              <a:t>10/10/2016</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C4ADD1A-81CB-4309-B622-1377FEE54F67}" type="slidenum">
              <a:rPr lang="en-US" smtClean="0"/>
              <a:t>‹#›</a:t>
            </a:fld>
            <a:endParaRPr lang="en-US"/>
          </a:p>
        </p:txBody>
      </p:sp>
    </p:spTree>
    <p:extLst>
      <p:ext uri="{BB962C8B-B14F-4D97-AF65-F5344CB8AC3E}">
        <p14:creationId xmlns:p14="http://schemas.microsoft.com/office/powerpoint/2010/main" val="397769678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80"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blipFill rotWithShape="1">
            <a:blip r:embed="rId3"/>
            <a:stretch>
              <a:fillRect/>
            </a:stretch>
          </a:blip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71787D"/>
              </a:solidFill>
            </a:endParaRPr>
          </a:p>
        </p:txBody>
      </p:sp>
    </p:spTree>
    <p:extLst>
      <p:ext uri="{BB962C8B-B14F-4D97-AF65-F5344CB8AC3E}">
        <p14:creationId xmlns:p14="http://schemas.microsoft.com/office/powerpoint/2010/main" val="4174291033"/>
      </p:ext>
    </p:extLst>
  </p:cSld>
  <p:clrMap bg1="lt1" tx1="dk1" bg2="lt2" tx2="dk2" accent1="accent1" accent2="accent2" accent3="accent3" accent4="accent4" accent5="accent5" accent6="accent6" hlink="hlink" folHlink="folHlink"/>
  <p:sldLayoutIdLst>
    <p:sldLayoutId id="2147483685" r:id="rId1"/>
  </p:sldLayoutIdLst>
  <p:hf hdr="0" dt="0"/>
  <p:txStyles>
    <p:titleStyle>
      <a:lvl1pPr algn="l"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2600" kern="1200">
          <a:solidFill>
            <a:schemeClr val="bg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kern="1200">
          <a:solidFill>
            <a:schemeClr val="bg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89399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txStyles>
    <p:titleStyle>
      <a:lvl1pPr algn="l"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2600" kern="1200">
          <a:solidFill>
            <a:schemeClr val="bg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kern="1200">
          <a:solidFill>
            <a:schemeClr val="bg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sz="quarter" idx="10"/>
          </p:nvPr>
        </p:nvPicPr>
        <p:blipFill>
          <a:blip r:embed="rId3">
            <a:extLst>
              <a:ext uri="{28A0092B-C50C-407E-A947-70E740481C1C}">
                <a14:useLocalDpi xmlns:a14="http://schemas.microsoft.com/office/drawing/2010/main" val="0"/>
              </a:ext>
            </a:extLst>
          </a:blip>
          <a:stretch>
            <a:fillRect/>
          </a:stretch>
        </p:blipFill>
        <p:spPr>
          <a:xfrm>
            <a:off x="0" y="-1"/>
            <a:ext cx="9144000" cy="5137947"/>
          </a:xfrm>
        </p:spPr>
      </p:pic>
      <p:pic>
        <p:nvPicPr>
          <p:cNvPr id="7" name="Picture 6"/>
          <p:cNvPicPr>
            <a:picLocks noChangeAspect="1"/>
          </p:cNvPicPr>
          <p:nvPr/>
        </p:nvPicPr>
        <p:blipFill rotWithShape="1">
          <a:blip r:embed="rId4" cstate="print">
            <a:alphaModFix amt="91000"/>
            <a:extLst>
              <a:ext uri="{28A0092B-C50C-407E-A947-70E740481C1C}">
                <a14:useLocalDpi xmlns:a14="http://schemas.microsoft.com/office/drawing/2010/main"/>
              </a:ext>
            </a:extLst>
          </a:blip>
          <a:srcRect/>
          <a:stretch/>
        </p:blipFill>
        <p:spPr>
          <a:xfrm>
            <a:off x="0" y="2724150"/>
            <a:ext cx="6850303" cy="2115961"/>
          </a:xfrm>
          <a:prstGeom prst="rect">
            <a:avLst/>
          </a:prstGeom>
        </p:spPr>
      </p:pic>
      <p:sp>
        <p:nvSpPr>
          <p:cNvPr id="3" name="Title 2"/>
          <p:cNvSpPr>
            <a:spLocks noGrp="1"/>
          </p:cNvSpPr>
          <p:nvPr>
            <p:ph type="ctrTitle"/>
          </p:nvPr>
        </p:nvSpPr>
        <p:spPr>
          <a:xfrm>
            <a:off x="427567" y="2999320"/>
            <a:ext cx="8293100" cy="1485395"/>
          </a:xfrm>
        </p:spPr>
        <p:txBody>
          <a:bodyPr>
            <a:normAutofit/>
          </a:bodyPr>
          <a:lstStyle/>
          <a:p>
            <a:pPr>
              <a:lnSpc>
                <a:spcPct val="100000"/>
              </a:lnSpc>
            </a:pPr>
            <a:r>
              <a:rPr lang="en-US" sz="3400" dirty="0">
                <a:latin typeface="Arial"/>
                <a:cs typeface="Arial"/>
              </a:rPr>
              <a:t>UN VOLUNTEERS:</a:t>
            </a:r>
            <a:br>
              <a:rPr lang="en-US" sz="3400" dirty="0">
                <a:latin typeface="Arial"/>
                <a:cs typeface="Arial"/>
              </a:rPr>
            </a:br>
            <a:r>
              <a:rPr lang="en-US" sz="2800" dirty="0">
                <a:latin typeface="Arial"/>
                <a:cs typeface="Arial"/>
              </a:rPr>
              <a:t>OUR VALUE ADDED</a:t>
            </a:r>
            <a:br>
              <a:rPr lang="en-US" sz="2800" dirty="0">
                <a:latin typeface="Arial"/>
                <a:cs typeface="Arial"/>
              </a:rPr>
            </a:br>
            <a:r>
              <a:rPr lang="en-US" sz="2800" dirty="0">
                <a:latin typeface="Arial"/>
                <a:cs typeface="Arial"/>
              </a:rPr>
              <a:t>STATEMENTS</a:t>
            </a:r>
          </a:p>
        </p:txBody>
      </p:sp>
    </p:spTree>
    <p:extLst>
      <p:ext uri="{BB962C8B-B14F-4D97-AF65-F5344CB8AC3E}">
        <p14:creationId xmlns:p14="http://schemas.microsoft.com/office/powerpoint/2010/main" val="1565332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chemeClr val="bg1">
                    <a:lumMod val="40000"/>
                    <a:lumOff val="60000"/>
                  </a:schemeClr>
                </a:solidFill>
              </a:rPr>
              <a:t>Volunteers make a difference </a:t>
            </a:r>
            <a:br>
              <a:rPr lang="en-US" dirty="0">
                <a:solidFill>
                  <a:schemeClr val="bg1">
                    <a:lumMod val="40000"/>
                    <a:lumOff val="60000"/>
                  </a:schemeClr>
                </a:solidFill>
              </a:rPr>
            </a:br>
            <a:r>
              <a:rPr lang="en-US" dirty="0">
                <a:solidFill>
                  <a:schemeClr val="bg1">
                    <a:lumMod val="40000"/>
                    <a:lumOff val="60000"/>
                  </a:schemeClr>
                </a:solidFill>
              </a:rPr>
              <a:t>to the communities where they are assigned by being helping hands as well as being active models of change. </a:t>
            </a:r>
          </a:p>
          <a:p>
            <a:pPr marL="90000" indent="0">
              <a:lnSpc>
                <a:spcPct val="120000"/>
              </a:lnSpc>
              <a:buNone/>
            </a:pPr>
            <a:r>
              <a:rPr lang="en-US" dirty="0">
                <a:solidFill>
                  <a:srgbClr val="25A898"/>
                </a:solidFill>
              </a:rPr>
              <a:t>Volunteers transform societies and are themselves transformed through volunteering.</a:t>
            </a:r>
          </a:p>
        </p:txBody>
      </p:sp>
      <p:sp>
        <p:nvSpPr>
          <p:cNvPr id="6" name="Text Placeholder 3"/>
          <p:cNvSpPr txBox="1">
            <a:spLocks/>
          </p:cNvSpPr>
          <p:nvPr/>
        </p:nvSpPr>
        <p:spPr>
          <a:xfrm>
            <a:off x="4330700" y="1543050"/>
            <a:ext cx="4356101" cy="3249613"/>
          </a:xfrm>
          <a:prstGeom prst="rect">
            <a:avLst/>
          </a:prstGeom>
          <a:solidFill>
            <a:schemeClr val="bg2"/>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“My name is </a:t>
            </a:r>
            <a:r>
              <a:rPr lang="en-US" sz="1200" dirty="0" err="1">
                <a:solidFill>
                  <a:srgbClr val="FFFFFF"/>
                </a:solidFill>
              </a:rPr>
              <a:t>Manash</a:t>
            </a:r>
            <a:r>
              <a:rPr lang="en-US" sz="1200" dirty="0">
                <a:solidFill>
                  <a:srgbClr val="FFFFFF"/>
                </a:solidFill>
              </a:rPr>
              <a:t> </a:t>
            </a:r>
            <a:r>
              <a:rPr lang="en-US" sz="1200" dirty="0" err="1">
                <a:solidFill>
                  <a:srgbClr val="FFFFFF"/>
                </a:solidFill>
              </a:rPr>
              <a:t>Gadtaula</a:t>
            </a:r>
            <a:r>
              <a:rPr lang="en-US" sz="1200" dirty="0">
                <a:solidFill>
                  <a:srgbClr val="FFFFFF"/>
                </a:solidFill>
              </a:rPr>
              <a:t> and I am a national UN Volunteer in Nepal. I serve as a civil engineer in a team of eight for the United Nations Development </a:t>
            </a:r>
            <a:r>
              <a:rPr lang="en-US" sz="1200" dirty="0" err="1">
                <a:solidFill>
                  <a:srgbClr val="FFFFFF"/>
                </a:solidFill>
              </a:rPr>
              <a:t>Programme</a:t>
            </a:r>
            <a:r>
              <a:rPr lang="en-US" sz="1200" dirty="0">
                <a:solidFill>
                  <a:srgbClr val="FFFFFF"/>
                </a:solidFill>
              </a:rPr>
              <a:t> (UNDP) building demolitions project, as a support for the Village Development Committee. Demolition of houses can sound counter-intuitive but it is actually necessary in order to prevent further loss of lives during the aftershocks. I am happy to contribute to the well-being of my people in that way, even though it implies being apart from my family. Despite the hardships, this is a very enriching experience and I would like to thank UNDP for providing me an opportunity to join this mission.”</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endParaRPr lang="en-US" b="1" dirty="0">
              <a:solidFill>
                <a:srgbClr val="25A898"/>
              </a:solidFill>
              <a:cs typeface="Arial"/>
            </a:endParaRPr>
          </a:p>
        </p:txBody>
      </p:sp>
    </p:spTree>
    <p:extLst>
      <p:ext uri="{BB962C8B-B14F-4D97-AF65-F5344CB8AC3E}">
        <p14:creationId xmlns:p14="http://schemas.microsoft.com/office/powerpoint/2010/main" val="2178418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924300" cy="3249613"/>
          </a:xfrm>
          <a:noFill/>
        </p:spPr>
        <p:txBody>
          <a:bodyPr/>
          <a:lstStyle/>
          <a:p>
            <a:pPr marL="90000" indent="0">
              <a:lnSpc>
                <a:spcPct val="120000"/>
              </a:lnSpc>
              <a:buNone/>
            </a:pPr>
            <a:r>
              <a:rPr lang="en-US" sz="1600" dirty="0">
                <a:solidFill>
                  <a:srgbClr val="7F97AB"/>
                </a:solidFill>
              </a:rPr>
              <a:t>Volunteerism is an opportunity for everybody, including marginalized groups, women and youth, to have </a:t>
            </a:r>
            <a:br>
              <a:rPr lang="en-US" sz="1600" dirty="0">
                <a:solidFill>
                  <a:srgbClr val="7F97AB"/>
                </a:solidFill>
              </a:rPr>
            </a:br>
            <a:r>
              <a:rPr lang="en-US" sz="1600" dirty="0">
                <a:solidFill>
                  <a:srgbClr val="7F97AB"/>
                </a:solidFill>
              </a:rPr>
              <a:t>their voice heard and their actions recognized.</a:t>
            </a:r>
          </a:p>
          <a:p>
            <a:pPr marL="90000" indent="0">
              <a:lnSpc>
                <a:spcPct val="120000"/>
              </a:lnSpc>
              <a:buNone/>
            </a:pPr>
            <a:r>
              <a:rPr lang="en-US" sz="1600" dirty="0">
                <a:solidFill>
                  <a:schemeClr val="bg1">
                    <a:lumMod val="40000"/>
                    <a:lumOff val="60000"/>
                  </a:schemeClr>
                </a:solidFill>
              </a:rPr>
              <a:t>Volunteerism strengthens social cohesion and trust by promoting individual and collective action, </a:t>
            </a:r>
            <a:br>
              <a:rPr lang="en-US" sz="1600" dirty="0">
                <a:solidFill>
                  <a:schemeClr val="bg1">
                    <a:lumMod val="40000"/>
                    <a:lumOff val="60000"/>
                  </a:schemeClr>
                </a:solidFill>
              </a:rPr>
            </a:br>
            <a:r>
              <a:rPr lang="en-US" sz="1600" dirty="0">
                <a:solidFill>
                  <a:schemeClr val="bg1">
                    <a:lumMod val="40000"/>
                    <a:lumOff val="60000"/>
                  </a:schemeClr>
                </a:solidFill>
              </a:rPr>
              <a:t>leading to sustainable development </a:t>
            </a:r>
            <a:br>
              <a:rPr lang="en-US" sz="1600" dirty="0">
                <a:solidFill>
                  <a:schemeClr val="bg1">
                    <a:lumMod val="40000"/>
                    <a:lumOff val="60000"/>
                  </a:schemeClr>
                </a:solidFill>
              </a:rPr>
            </a:br>
            <a:r>
              <a:rPr lang="en-US" sz="1600" dirty="0">
                <a:solidFill>
                  <a:schemeClr val="bg1">
                    <a:lumMod val="40000"/>
                    <a:lumOff val="60000"/>
                  </a:schemeClr>
                </a:solidFill>
              </a:rPr>
              <a:t>for people by people.</a:t>
            </a:r>
          </a:p>
        </p:txBody>
      </p:sp>
      <p:sp>
        <p:nvSpPr>
          <p:cNvPr id="6" name="Text Placeholder 3"/>
          <p:cNvSpPr txBox="1">
            <a:spLocks/>
          </p:cNvSpPr>
          <p:nvPr/>
        </p:nvSpPr>
        <p:spPr>
          <a:xfrm>
            <a:off x="4330700" y="1543050"/>
            <a:ext cx="4356101" cy="3249613"/>
          </a:xfrm>
          <a:prstGeom prst="rect">
            <a:avLst/>
          </a:prstGeom>
          <a:solidFill>
            <a:schemeClr val="accent1"/>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150" dirty="0">
                <a:solidFill>
                  <a:srgbClr val="FFFFFF"/>
                </a:solidFill>
              </a:rPr>
              <a:t>“Karina Garcia, an 18-year-old from Guatemala, belongs </a:t>
            </a:r>
            <a:br>
              <a:rPr lang="en-US" sz="1150" dirty="0">
                <a:solidFill>
                  <a:srgbClr val="FFFFFF"/>
                </a:solidFill>
              </a:rPr>
            </a:br>
            <a:r>
              <a:rPr lang="en-US" sz="1150" dirty="0">
                <a:solidFill>
                  <a:srgbClr val="FFFFFF"/>
                </a:solidFill>
              </a:rPr>
              <a:t>to a rural indigenous community where most of the population faces social, economic and political problems. </a:t>
            </a:r>
            <a:br>
              <a:rPr lang="en-US" sz="1150" dirty="0">
                <a:solidFill>
                  <a:srgbClr val="FFFFFF"/>
                </a:solidFill>
              </a:rPr>
            </a:br>
            <a:r>
              <a:rPr lang="en-US" sz="1150" dirty="0">
                <a:solidFill>
                  <a:srgbClr val="FFFFFF"/>
                </a:solidFill>
              </a:rPr>
              <a:t>In 2012, she and 20 other youth volunteers launched a project to encourage intergenerational dialogue on social issues, educating thousands of young people and their parents about domestic violence and sex education. </a:t>
            </a:r>
            <a:br>
              <a:rPr lang="en-US" sz="1150" dirty="0">
                <a:solidFill>
                  <a:srgbClr val="FFFFFF"/>
                </a:solidFill>
              </a:rPr>
            </a:br>
            <a:r>
              <a:rPr lang="en-US" sz="1150" dirty="0">
                <a:solidFill>
                  <a:srgbClr val="FFFFFF"/>
                </a:solidFill>
              </a:rPr>
              <a:t>At the age of 15, she attended the Permanent Forum </a:t>
            </a:r>
            <a:br>
              <a:rPr lang="en-US" sz="1150" dirty="0">
                <a:solidFill>
                  <a:srgbClr val="FFFFFF"/>
                </a:solidFill>
              </a:rPr>
            </a:br>
            <a:r>
              <a:rPr lang="en-US" sz="1150" dirty="0">
                <a:solidFill>
                  <a:srgbClr val="FFFFFF"/>
                </a:solidFill>
              </a:rPr>
              <a:t>on Indigenous Issues at the United Nations in New York </a:t>
            </a:r>
            <a:br>
              <a:rPr lang="en-US" sz="1150" dirty="0">
                <a:solidFill>
                  <a:srgbClr val="FFFFFF"/>
                </a:solidFill>
              </a:rPr>
            </a:br>
            <a:r>
              <a:rPr lang="en-US" sz="1150" dirty="0">
                <a:solidFill>
                  <a:srgbClr val="FFFFFF"/>
                </a:solidFill>
              </a:rPr>
              <a:t>to highlight problems particular to youth of indigenous communities in Guatemala. Karina’s experience as a volunteer gave her the strength to continue fighting for </a:t>
            </a:r>
            <a:br>
              <a:rPr lang="en-US" sz="1150" dirty="0">
                <a:solidFill>
                  <a:srgbClr val="FFFFFF"/>
                </a:solidFill>
              </a:rPr>
            </a:br>
            <a:r>
              <a:rPr lang="en-US" sz="1150" dirty="0">
                <a:solidFill>
                  <a:srgbClr val="FFFFFF"/>
                </a:solidFill>
              </a:rPr>
              <a:t>a better world, and helped her leap over the barriers of marginalization, poverty and discrimination.”</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r>
              <a:rPr lang="en-US" b="1" dirty="0">
                <a:solidFill>
                  <a:srgbClr val="7F97AB"/>
                </a:solidFill>
                <a:cs typeface="Arial"/>
              </a:rPr>
              <a:t>VOLUNTEERISM ENABLES</a:t>
            </a:r>
          </a:p>
          <a:p>
            <a:r>
              <a:rPr lang="en-US" b="1" dirty="0">
                <a:solidFill>
                  <a:srgbClr val="7F97AB"/>
                </a:solidFill>
                <a:cs typeface="Arial"/>
              </a:rPr>
              <a:t>PEOPLE TO PARTICIPATE</a:t>
            </a:r>
          </a:p>
        </p:txBody>
      </p:sp>
    </p:spTree>
    <p:extLst>
      <p:ext uri="{BB962C8B-B14F-4D97-AF65-F5344CB8AC3E}">
        <p14:creationId xmlns:p14="http://schemas.microsoft.com/office/powerpoint/2010/main" val="101838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924300" cy="3249613"/>
          </a:xfrm>
          <a:noFill/>
        </p:spPr>
        <p:txBody>
          <a:bodyPr/>
          <a:lstStyle/>
          <a:p>
            <a:pPr marL="90000" indent="0">
              <a:lnSpc>
                <a:spcPct val="120000"/>
              </a:lnSpc>
              <a:buNone/>
            </a:pPr>
            <a:r>
              <a:rPr lang="en-US" sz="1600" dirty="0">
                <a:solidFill>
                  <a:schemeClr val="bg1">
                    <a:lumMod val="40000"/>
                    <a:lumOff val="60000"/>
                  </a:schemeClr>
                </a:solidFill>
              </a:rPr>
              <a:t>Volunteerism is an opportunity for everybody, including marginalized groups, women and youth, to have </a:t>
            </a:r>
            <a:br>
              <a:rPr lang="en-US" sz="1600" dirty="0">
                <a:solidFill>
                  <a:schemeClr val="bg1">
                    <a:lumMod val="40000"/>
                    <a:lumOff val="60000"/>
                  </a:schemeClr>
                </a:solidFill>
              </a:rPr>
            </a:br>
            <a:r>
              <a:rPr lang="en-US" sz="1600" dirty="0">
                <a:solidFill>
                  <a:schemeClr val="bg1">
                    <a:lumMod val="40000"/>
                    <a:lumOff val="60000"/>
                  </a:schemeClr>
                </a:solidFill>
              </a:rPr>
              <a:t>their voice heard and their actions recognized.</a:t>
            </a:r>
          </a:p>
          <a:p>
            <a:pPr marL="90000" indent="0">
              <a:lnSpc>
                <a:spcPct val="120000"/>
              </a:lnSpc>
              <a:buNone/>
            </a:pPr>
            <a:r>
              <a:rPr lang="en-US" sz="1600" dirty="0">
                <a:solidFill>
                  <a:srgbClr val="7F97AB"/>
                </a:solidFill>
              </a:rPr>
              <a:t>Volunteerism strengthens social cohesion and trust by promoting individual and collective action, </a:t>
            </a:r>
            <a:br>
              <a:rPr lang="en-US" sz="1600" dirty="0">
                <a:solidFill>
                  <a:srgbClr val="7F97AB"/>
                </a:solidFill>
              </a:rPr>
            </a:br>
            <a:r>
              <a:rPr lang="en-US" sz="1600" dirty="0">
                <a:solidFill>
                  <a:srgbClr val="7F97AB"/>
                </a:solidFill>
              </a:rPr>
              <a:t>leading to sustainable development </a:t>
            </a:r>
            <a:br>
              <a:rPr lang="en-US" sz="1600" dirty="0">
                <a:solidFill>
                  <a:srgbClr val="7F97AB"/>
                </a:solidFill>
              </a:rPr>
            </a:br>
            <a:r>
              <a:rPr lang="en-US" sz="1600" dirty="0">
                <a:solidFill>
                  <a:srgbClr val="7F97AB"/>
                </a:solidFill>
              </a:rPr>
              <a:t>for people by people.</a:t>
            </a:r>
          </a:p>
        </p:txBody>
      </p:sp>
      <p:sp>
        <p:nvSpPr>
          <p:cNvPr id="6" name="Text Placeholder 3"/>
          <p:cNvSpPr txBox="1">
            <a:spLocks/>
          </p:cNvSpPr>
          <p:nvPr/>
        </p:nvSpPr>
        <p:spPr>
          <a:xfrm>
            <a:off x="4330700" y="1543050"/>
            <a:ext cx="4356101" cy="3249613"/>
          </a:xfrm>
          <a:prstGeom prst="rect">
            <a:avLst/>
          </a:prstGeom>
          <a:solidFill>
            <a:schemeClr val="accent1"/>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150" dirty="0">
                <a:solidFill>
                  <a:srgbClr val="FFFFFF"/>
                </a:solidFill>
              </a:rPr>
              <a:t>“The State of the World’s Volunteerism Report, Transforming Governance, finds that countries that provide a supportive “enabling environment” for volunteers tend to reap the rewards of their inclusion in decision-making. It praises some governments such as Peru, Mozambique and Norway who have passed laws and set up frameworks to </a:t>
            </a:r>
            <a:r>
              <a:rPr lang="en-US" sz="1150" dirty="0" err="1">
                <a:solidFill>
                  <a:srgbClr val="FFFFFF"/>
                </a:solidFill>
              </a:rPr>
              <a:t>formalise</a:t>
            </a:r>
            <a:r>
              <a:rPr lang="en-US" sz="1150" dirty="0">
                <a:solidFill>
                  <a:srgbClr val="FFFFFF"/>
                </a:solidFill>
              </a:rPr>
              <a:t> the contribution of volunteers. But it says too many other governments are failing to acknowledge – and leverage </a:t>
            </a:r>
            <a:br>
              <a:rPr lang="en-US" sz="1150" dirty="0">
                <a:solidFill>
                  <a:srgbClr val="FFFFFF"/>
                </a:solidFill>
              </a:rPr>
            </a:br>
            <a:r>
              <a:rPr lang="en-US" sz="1150" dirty="0">
                <a:solidFill>
                  <a:srgbClr val="FFFFFF"/>
                </a:solidFill>
              </a:rPr>
              <a:t>– the immense potential of volunteers to help them chart </a:t>
            </a:r>
            <a:br>
              <a:rPr lang="en-US" sz="1150" dirty="0">
                <a:solidFill>
                  <a:srgbClr val="FFFFFF"/>
                </a:solidFill>
              </a:rPr>
            </a:br>
            <a:r>
              <a:rPr lang="en-US" sz="1150" dirty="0">
                <a:solidFill>
                  <a:srgbClr val="FFFFFF"/>
                </a:solidFill>
              </a:rPr>
              <a:t>a more successful development path. It calls on all governments to “go beyond the rhetoric of participation” </a:t>
            </a:r>
            <a:br>
              <a:rPr lang="en-US" sz="1150" dirty="0">
                <a:solidFill>
                  <a:srgbClr val="FFFFFF"/>
                </a:solidFill>
              </a:rPr>
            </a:br>
            <a:r>
              <a:rPr lang="en-US" sz="1150" dirty="0">
                <a:solidFill>
                  <a:srgbClr val="FFFFFF"/>
                </a:solidFill>
              </a:rPr>
              <a:t>and take concrete steps to help the world’s volunteers actively contribute to the decisions that affect people’s lives.”</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endParaRPr lang="en-US" b="1" dirty="0">
              <a:solidFill>
                <a:srgbClr val="7F97AB"/>
              </a:solidFill>
              <a:cs typeface="Arial"/>
            </a:endParaRPr>
          </a:p>
        </p:txBody>
      </p:sp>
    </p:spTree>
    <p:extLst>
      <p:ext uri="{BB962C8B-B14F-4D97-AF65-F5344CB8AC3E}">
        <p14:creationId xmlns:p14="http://schemas.microsoft.com/office/powerpoint/2010/main" val="77543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descr="UNV-Tagline-White.eps"/>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9362" r="-9362"/>
          <a:stretch>
            <a:fillRect/>
          </a:stretch>
        </p:blipFill>
        <p:spPr>
          <a:xfrm>
            <a:off x="2330450" y="1249816"/>
            <a:ext cx="4470400" cy="2459718"/>
          </a:xfrm>
        </p:spPr>
      </p:pic>
    </p:spTree>
    <p:extLst>
      <p:ext uri="{BB962C8B-B14F-4D97-AF65-F5344CB8AC3E}">
        <p14:creationId xmlns:p14="http://schemas.microsoft.com/office/powerpoint/2010/main" val="266361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a:cs typeface="Arial"/>
              </a:rPr>
              <a:t>UNV MOBILIZES PEOPLE</a:t>
            </a:r>
          </a:p>
        </p:txBody>
      </p:sp>
      <p:sp>
        <p:nvSpPr>
          <p:cNvPr id="4" name="Text Placeholder 3"/>
          <p:cNvSpPr>
            <a:spLocks noGrp="1"/>
          </p:cNvSpPr>
          <p:nvPr>
            <p:ph type="body" sz="quarter" idx="10"/>
          </p:nvPr>
        </p:nvSpPr>
        <p:spPr>
          <a:xfrm>
            <a:off x="406400" y="1543050"/>
            <a:ext cx="3498850" cy="3249613"/>
          </a:xfrm>
          <a:noFill/>
        </p:spPr>
        <p:txBody>
          <a:bodyPr/>
          <a:lstStyle/>
          <a:p>
            <a:pPr marL="90000" indent="0">
              <a:lnSpc>
                <a:spcPct val="120000"/>
              </a:lnSpc>
              <a:buNone/>
            </a:pPr>
            <a:r>
              <a:rPr lang="en-US" dirty="0">
                <a:solidFill>
                  <a:schemeClr val="tx1"/>
                </a:solidFill>
              </a:rPr>
              <a:t>UNV mobilizes a much </a:t>
            </a:r>
            <a:br>
              <a:rPr lang="en-US" dirty="0">
                <a:solidFill>
                  <a:schemeClr val="tx1"/>
                </a:solidFill>
              </a:rPr>
            </a:br>
            <a:r>
              <a:rPr lang="en-US" dirty="0">
                <a:solidFill>
                  <a:schemeClr val="tx1"/>
                </a:solidFill>
              </a:rPr>
              <a:t>needed resource of qualified people, from the seasoned and committed to the optimistic and young, who are ready to make their energy and skills available </a:t>
            </a:r>
            <a:br>
              <a:rPr lang="en-US" dirty="0">
                <a:solidFill>
                  <a:schemeClr val="tx1"/>
                </a:solidFill>
              </a:rPr>
            </a:br>
            <a:r>
              <a:rPr lang="en-US" dirty="0">
                <a:solidFill>
                  <a:schemeClr val="tx1"/>
                </a:solidFill>
              </a:rPr>
              <a:t>for UN partners to draw </a:t>
            </a:r>
            <a:br>
              <a:rPr lang="en-US" dirty="0">
                <a:solidFill>
                  <a:schemeClr val="tx1"/>
                </a:solidFill>
              </a:rPr>
            </a:br>
            <a:r>
              <a:rPr lang="en-US" dirty="0">
                <a:solidFill>
                  <a:schemeClr val="tx1"/>
                </a:solidFill>
              </a:rPr>
              <a:t>upon in the pursuit of </a:t>
            </a:r>
            <a:br>
              <a:rPr lang="en-US" dirty="0">
                <a:solidFill>
                  <a:schemeClr val="tx1"/>
                </a:solidFill>
              </a:rPr>
            </a:br>
            <a:r>
              <a:rPr lang="en-US" dirty="0">
                <a:solidFill>
                  <a:schemeClr val="tx1"/>
                </a:solidFill>
              </a:rPr>
              <a:t>peace and development.</a:t>
            </a:r>
          </a:p>
        </p:txBody>
      </p:sp>
      <p:sp>
        <p:nvSpPr>
          <p:cNvPr id="6" name="Text Placeholder 3"/>
          <p:cNvSpPr txBox="1">
            <a:spLocks/>
          </p:cNvSpPr>
          <p:nvPr/>
        </p:nvSpPr>
        <p:spPr>
          <a:xfrm>
            <a:off x="4330700" y="1543050"/>
            <a:ext cx="4356101" cy="3249613"/>
          </a:xfrm>
          <a:prstGeom prst="rect">
            <a:avLst/>
          </a:prstGeom>
          <a:blipFill rotWithShape="1">
            <a:blip r:embed="rId3"/>
            <a:stretch>
              <a:fillRect/>
            </a:stretch>
          </a:blip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349200">
              <a:lnSpc>
                <a:spcPct val="120000"/>
              </a:lnSpc>
              <a:buFont typeface="Arial"/>
              <a:buNone/>
            </a:pPr>
            <a:r>
              <a:rPr lang="en-US" sz="1200" dirty="0">
                <a:solidFill>
                  <a:srgbClr val="FFFFFF"/>
                </a:solidFill>
              </a:rPr>
              <a:t>“During 2015, 6,796 UN Volunteers were deployed </a:t>
            </a:r>
            <a:br>
              <a:rPr lang="en-US" sz="1200" dirty="0">
                <a:solidFill>
                  <a:srgbClr val="FFFFFF"/>
                </a:solidFill>
              </a:rPr>
            </a:br>
            <a:r>
              <a:rPr lang="en-US" sz="1200" dirty="0">
                <a:solidFill>
                  <a:srgbClr val="FFFFFF"/>
                </a:solidFill>
              </a:rPr>
              <a:t>to 122 countries, 82 per cent from countries of the </a:t>
            </a:r>
            <a:br>
              <a:rPr lang="en-US" sz="1200" dirty="0">
                <a:solidFill>
                  <a:srgbClr val="FFFFFF"/>
                </a:solidFill>
              </a:rPr>
            </a:br>
            <a:r>
              <a:rPr lang="en-US" sz="1200" dirty="0">
                <a:solidFill>
                  <a:srgbClr val="FFFFFF"/>
                </a:solidFill>
              </a:rPr>
              <a:t>South. 435 were recruited as UN Youth Volunteers; over 60 per cent of these were young women. Another 11,554 UN Online Volunteers proved that you </a:t>
            </a:r>
            <a:br>
              <a:rPr lang="en-US" sz="1200" dirty="0">
                <a:solidFill>
                  <a:srgbClr val="FFFFFF"/>
                </a:solidFill>
              </a:rPr>
            </a:br>
            <a:r>
              <a:rPr lang="en-US" sz="1200" dirty="0">
                <a:solidFill>
                  <a:srgbClr val="FFFFFF"/>
                </a:solidFill>
              </a:rPr>
              <a:t>can be anywhere in the world and still be a force for </a:t>
            </a:r>
            <a:br>
              <a:rPr lang="en-US" sz="1200" dirty="0">
                <a:solidFill>
                  <a:srgbClr val="FFFFFF"/>
                </a:solidFill>
              </a:rPr>
            </a:br>
            <a:r>
              <a:rPr lang="en-US" sz="1200" dirty="0">
                <a:solidFill>
                  <a:srgbClr val="FFFFFF"/>
                </a:solidFill>
              </a:rPr>
              <a:t>global development.”</a:t>
            </a:r>
          </a:p>
        </p:txBody>
      </p:sp>
    </p:spTree>
    <p:extLst>
      <p:ext uri="{BB962C8B-B14F-4D97-AF65-F5344CB8AC3E}">
        <p14:creationId xmlns:p14="http://schemas.microsoft.com/office/powerpoint/2010/main" val="623560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Arial"/>
                <a:cs typeface="Arial"/>
              </a:rPr>
              <a:t>UNV ENABLES PARTICIPATION</a:t>
            </a:r>
          </a:p>
        </p:txBody>
      </p:sp>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chemeClr val="tx1"/>
                </a:solidFill>
              </a:rPr>
              <a:t>UNV enables the UN system to broaden participation of people striving for a better future.</a:t>
            </a:r>
          </a:p>
        </p:txBody>
      </p:sp>
      <p:sp>
        <p:nvSpPr>
          <p:cNvPr id="6" name="Text Placeholder 3"/>
          <p:cNvSpPr txBox="1">
            <a:spLocks/>
          </p:cNvSpPr>
          <p:nvPr/>
        </p:nvSpPr>
        <p:spPr>
          <a:xfrm>
            <a:off x="4330700" y="1543050"/>
            <a:ext cx="4356101" cy="3249613"/>
          </a:xfrm>
          <a:prstGeom prst="rect">
            <a:avLst/>
          </a:prstGeom>
          <a:blipFill rotWithShape="1">
            <a:blip r:embed="rId3"/>
            <a:stretch>
              <a:fillRect/>
            </a:stretch>
          </a:blip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349200">
              <a:lnSpc>
                <a:spcPct val="120000"/>
              </a:lnSpc>
              <a:buFont typeface="Arial"/>
              <a:buNone/>
            </a:pPr>
            <a:r>
              <a:rPr lang="en-US" sz="1200" dirty="0">
                <a:solidFill>
                  <a:srgbClr val="FFFFFF"/>
                </a:solidFill>
              </a:rPr>
              <a:t>“During the UN global consultation leading up to creation </a:t>
            </a:r>
            <a:br>
              <a:rPr lang="en-US" sz="1200" dirty="0">
                <a:solidFill>
                  <a:srgbClr val="FFFFFF"/>
                </a:solidFill>
              </a:rPr>
            </a:br>
            <a:r>
              <a:rPr lang="en-US" sz="1200" dirty="0">
                <a:solidFill>
                  <a:srgbClr val="FFFFFF"/>
                </a:solidFill>
              </a:rPr>
              <a:t>of the Sustainable Development Goals (SDGs), UNV supported countries organizing national dialogues through deploying dedicated national and international UN Volunteers. UNV also supported volunteer-involving organizations in their substantive engagement with </a:t>
            </a:r>
            <a:br>
              <a:rPr lang="en-US" sz="1200" dirty="0">
                <a:solidFill>
                  <a:srgbClr val="FFFFFF"/>
                </a:solidFill>
              </a:rPr>
            </a:br>
            <a:r>
              <a:rPr lang="en-US" sz="1200" dirty="0">
                <a:solidFill>
                  <a:srgbClr val="FFFFFF"/>
                </a:solidFill>
              </a:rPr>
              <a:t>the post-2015 process, and the creation of spaces for volunteer groups to be recognized as stakeholders </a:t>
            </a:r>
            <a:br>
              <a:rPr lang="en-US" sz="1200" dirty="0">
                <a:solidFill>
                  <a:srgbClr val="FFFFFF"/>
                </a:solidFill>
              </a:rPr>
            </a:br>
            <a:r>
              <a:rPr lang="en-US" sz="1200" dirty="0">
                <a:solidFill>
                  <a:srgbClr val="FFFFFF"/>
                </a:solidFill>
              </a:rPr>
              <a:t>of the new 2030 agenda.”</a:t>
            </a:r>
          </a:p>
        </p:txBody>
      </p:sp>
    </p:spTree>
    <p:extLst>
      <p:ext uri="{BB962C8B-B14F-4D97-AF65-F5344CB8AC3E}">
        <p14:creationId xmlns:p14="http://schemas.microsoft.com/office/powerpoint/2010/main" val="69398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Arial"/>
                <a:cs typeface="Arial"/>
              </a:rPr>
              <a:t>UNV PROMOTES VOLUNTEERISM</a:t>
            </a:r>
          </a:p>
        </p:txBody>
      </p:sp>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chemeClr val="tx1"/>
                </a:solidFill>
              </a:rPr>
              <a:t>UNV promotes volunteerism for peace and development through its strong partnerships and capacity to engage volunteers.</a:t>
            </a:r>
          </a:p>
        </p:txBody>
      </p:sp>
      <p:sp>
        <p:nvSpPr>
          <p:cNvPr id="6" name="Text Placeholder 3"/>
          <p:cNvSpPr txBox="1">
            <a:spLocks/>
          </p:cNvSpPr>
          <p:nvPr/>
        </p:nvSpPr>
        <p:spPr>
          <a:xfrm>
            <a:off x="4330700" y="1543050"/>
            <a:ext cx="4356101" cy="3249613"/>
          </a:xfrm>
          <a:prstGeom prst="rect">
            <a:avLst/>
          </a:prstGeom>
          <a:blipFill rotWithShape="1">
            <a:blip r:embed="rId3"/>
            <a:stretch>
              <a:fillRect/>
            </a:stretch>
          </a:blip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“UNV engages with partners to strengthen the national </a:t>
            </a:r>
            <a:br>
              <a:rPr lang="en-US" sz="1200" dirty="0">
                <a:solidFill>
                  <a:srgbClr val="FFFFFF"/>
                </a:solidFill>
              </a:rPr>
            </a:br>
            <a:r>
              <a:rPr lang="en-US" sz="1200" dirty="0">
                <a:solidFill>
                  <a:srgbClr val="FFFFFF"/>
                </a:solidFill>
              </a:rPr>
              <a:t>and regional systems needed to build capacity for volunteerism, through supportive infrastructure and ensuring an environment where volunteerism can flourish. Through these efforts, several hundreds of thousands of volunteers have engaged meaningfully with communities, whether at home or abroad, and brought about real</a:t>
            </a:r>
            <a:br>
              <a:rPr lang="en-US" sz="1200" dirty="0">
                <a:solidFill>
                  <a:srgbClr val="FFFFFF"/>
                </a:solidFill>
              </a:rPr>
            </a:br>
            <a:r>
              <a:rPr lang="en-US" sz="1200" dirty="0">
                <a:solidFill>
                  <a:srgbClr val="FFFFFF"/>
                </a:solidFill>
              </a:rPr>
              <a:t>development progress. In 2014, UN Member States increased their requests for UNV support for the establishment of national volunteer schemes.”</a:t>
            </a:r>
          </a:p>
        </p:txBody>
      </p:sp>
    </p:spTree>
    <p:extLst>
      <p:ext uri="{BB962C8B-B14F-4D97-AF65-F5344CB8AC3E}">
        <p14:creationId xmlns:p14="http://schemas.microsoft.com/office/powerpoint/2010/main" val="2966730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5567"/>
            <a:ext cx="8229600" cy="857250"/>
          </a:xfrm>
        </p:spPr>
        <p:txBody>
          <a:bodyPr>
            <a:noAutofit/>
          </a:bodyPr>
          <a:lstStyle/>
          <a:p>
            <a:r>
              <a:rPr lang="en-US" b="1" dirty="0">
                <a:solidFill>
                  <a:srgbClr val="79B04C"/>
                </a:solidFill>
                <a:latin typeface="Arial"/>
                <a:cs typeface="Arial"/>
              </a:rPr>
              <a:t>UN VOLUNTEERS MAKE</a:t>
            </a:r>
            <a:br>
              <a:rPr lang="en-US" b="1" dirty="0">
                <a:solidFill>
                  <a:srgbClr val="79B04C"/>
                </a:solidFill>
                <a:latin typeface="Arial"/>
                <a:cs typeface="Arial"/>
              </a:rPr>
            </a:br>
            <a:r>
              <a:rPr lang="en-US" b="1" dirty="0">
                <a:solidFill>
                  <a:srgbClr val="79B04C"/>
                </a:solidFill>
                <a:latin typeface="Arial"/>
                <a:cs typeface="Arial"/>
              </a:rPr>
              <a:t>IMPORTANT CONTRIBUTIONS</a:t>
            </a:r>
          </a:p>
        </p:txBody>
      </p:sp>
      <p:sp>
        <p:nvSpPr>
          <p:cNvPr id="4" name="Text Placeholder 3"/>
          <p:cNvSpPr>
            <a:spLocks noGrp="1"/>
          </p:cNvSpPr>
          <p:nvPr>
            <p:ph type="body" sz="quarter" idx="10"/>
          </p:nvPr>
        </p:nvSpPr>
        <p:spPr>
          <a:xfrm>
            <a:off x="406399" y="1543050"/>
            <a:ext cx="3924301" cy="3249613"/>
          </a:xfrm>
          <a:noFill/>
        </p:spPr>
        <p:txBody>
          <a:bodyPr/>
          <a:lstStyle/>
          <a:p>
            <a:pPr marL="90000" indent="0">
              <a:lnSpc>
                <a:spcPct val="120000"/>
              </a:lnSpc>
              <a:buNone/>
            </a:pPr>
            <a:r>
              <a:rPr lang="en-US" dirty="0">
                <a:solidFill>
                  <a:srgbClr val="79B04C"/>
                </a:solidFill>
              </a:rPr>
              <a:t>UN Volunteers make important contributions to UN action in the</a:t>
            </a:r>
            <a:br>
              <a:rPr lang="en-US" dirty="0">
                <a:solidFill>
                  <a:srgbClr val="79B04C"/>
                </a:solidFill>
              </a:rPr>
            </a:br>
            <a:r>
              <a:rPr lang="en-US" dirty="0">
                <a:solidFill>
                  <a:srgbClr val="79B04C"/>
                </a:solidFill>
              </a:rPr>
              <a:t>pursuit of sustainable development, with a particular focus on people </a:t>
            </a:r>
            <a:br>
              <a:rPr lang="en-US" dirty="0">
                <a:solidFill>
                  <a:srgbClr val="79B04C"/>
                </a:solidFill>
              </a:rPr>
            </a:br>
            <a:r>
              <a:rPr lang="en-US" dirty="0">
                <a:solidFill>
                  <a:srgbClr val="79B04C"/>
                </a:solidFill>
              </a:rPr>
              <a:t>in transition or crisis.</a:t>
            </a:r>
          </a:p>
        </p:txBody>
      </p:sp>
      <p:sp>
        <p:nvSpPr>
          <p:cNvPr id="6" name="Text Placeholder 3"/>
          <p:cNvSpPr txBox="1">
            <a:spLocks/>
          </p:cNvSpPr>
          <p:nvPr/>
        </p:nvSpPr>
        <p:spPr>
          <a:xfrm>
            <a:off x="4330700" y="1543050"/>
            <a:ext cx="4356101" cy="3249613"/>
          </a:xfrm>
          <a:prstGeom prst="rect">
            <a:avLst/>
          </a:prstGeom>
          <a:solidFill>
            <a:srgbClr val="79B04C"/>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“UNV has been key in supporting UN Security Council peacekeeping and political mission mandates since the early 1990s. To date, more than 14,000 UN Volunteers have been deployed to support the work of UNDPKO </a:t>
            </a:r>
            <a:br>
              <a:rPr lang="en-US" sz="1200" dirty="0">
                <a:solidFill>
                  <a:srgbClr val="FFFFFF"/>
                </a:solidFill>
              </a:rPr>
            </a:br>
            <a:r>
              <a:rPr lang="en-US" sz="1200" dirty="0">
                <a:solidFill>
                  <a:srgbClr val="FFFFFF"/>
                </a:solidFill>
              </a:rPr>
              <a:t>and UNDPA in war-torn and post-conflict areas, serving </a:t>
            </a:r>
            <a:br>
              <a:rPr lang="en-US" sz="1200" dirty="0">
                <a:solidFill>
                  <a:srgbClr val="FFFFFF"/>
                </a:solidFill>
              </a:rPr>
            </a:br>
            <a:r>
              <a:rPr lang="en-US" sz="1200" dirty="0">
                <a:solidFill>
                  <a:srgbClr val="FFFFFF"/>
                </a:solidFill>
              </a:rPr>
              <a:t>in more than 40 different peacekeeping and political </a:t>
            </a:r>
            <a:br>
              <a:rPr lang="en-US" sz="1200" dirty="0">
                <a:solidFill>
                  <a:srgbClr val="FFFFFF"/>
                </a:solidFill>
              </a:rPr>
            </a:br>
            <a:r>
              <a:rPr lang="en-US" sz="1200" dirty="0">
                <a:solidFill>
                  <a:srgbClr val="FFFFFF"/>
                </a:solidFill>
              </a:rPr>
              <a:t>and </a:t>
            </a:r>
            <a:r>
              <a:rPr lang="en-US" sz="1200" dirty="0" err="1">
                <a:solidFill>
                  <a:srgbClr val="FFFFFF"/>
                </a:solidFill>
              </a:rPr>
              <a:t>peacebuilding</a:t>
            </a:r>
            <a:r>
              <a:rPr lang="en-US" sz="1200" dirty="0">
                <a:solidFill>
                  <a:srgbClr val="FFFFFF"/>
                </a:solidFill>
              </a:rPr>
              <a:t> operations. UNV’s contributions </a:t>
            </a:r>
            <a:br>
              <a:rPr lang="en-US" sz="1200" dirty="0">
                <a:solidFill>
                  <a:srgbClr val="FFFFFF"/>
                </a:solidFill>
              </a:rPr>
            </a:br>
            <a:r>
              <a:rPr lang="en-US" sz="1200" dirty="0">
                <a:solidFill>
                  <a:srgbClr val="FFFFFF"/>
                </a:solidFill>
              </a:rPr>
              <a:t>have also taken the form of emergency relief support, </a:t>
            </a:r>
            <a:br>
              <a:rPr lang="en-US" sz="1200" dirty="0">
                <a:solidFill>
                  <a:srgbClr val="FFFFFF"/>
                </a:solidFill>
              </a:rPr>
            </a:br>
            <a:r>
              <a:rPr lang="en-US" sz="1200" dirty="0">
                <a:solidFill>
                  <a:srgbClr val="FFFFFF"/>
                </a:solidFill>
              </a:rPr>
              <a:t>early and long-term recovery expertise and human </a:t>
            </a:r>
            <a:br>
              <a:rPr lang="en-US" sz="1200" dirty="0">
                <a:solidFill>
                  <a:srgbClr val="FFFFFF"/>
                </a:solidFill>
              </a:rPr>
            </a:br>
            <a:r>
              <a:rPr lang="en-US" sz="1200" dirty="0">
                <a:solidFill>
                  <a:srgbClr val="FFFFFF"/>
                </a:solidFill>
              </a:rPr>
              <a:t>rights monitoring.”</a:t>
            </a:r>
          </a:p>
        </p:txBody>
      </p:sp>
    </p:spTree>
    <p:extLst>
      <p:ext uri="{BB962C8B-B14F-4D97-AF65-F5344CB8AC3E}">
        <p14:creationId xmlns:p14="http://schemas.microsoft.com/office/powerpoint/2010/main" val="302368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rgbClr val="79B04C"/>
                </a:solidFill>
              </a:rPr>
              <a:t>UN Volunteers constitute a resource in ensuring impact and sustainability in UN peace and development interventions.</a:t>
            </a:r>
          </a:p>
          <a:p>
            <a:pPr marL="90000" indent="0">
              <a:lnSpc>
                <a:spcPct val="120000"/>
              </a:lnSpc>
              <a:buNone/>
            </a:pPr>
            <a:r>
              <a:rPr lang="en-US" dirty="0">
                <a:solidFill>
                  <a:schemeClr val="bg1">
                    <a:lumMod val="40000"/>
                    <a:lumOff val="60000"/>
                  </a:schemeClr>
                </a:solidFill>
              </a:rPr>
              <a:t>UN Volunteers embody the fundamental values of commitment, inclusiveness, engagement and solidarity.</a:t>
            </a:r>
          </a:p>
          <a:p>
            <a:pPr marL="90000" indent="0">
              <a:lnSpc>
                <a:spcPct val="120000"/>
              </a:lnSpc>
              <a:buNone/>
            </a:pPr>
            <a:endParaRPr lang="en-US" dirty="0">
              <a:solidFill>
                <a:srgbClr val="79B04C"/>
              </a:solidFill>
            </a:endParaRPr>
          </a:p>
        </p:txBody>
      </p:sp>
      <p:sp>
        <p:nvSpPr>
          <p:cNvPr id="6" name="Text Placeholder 3"/>
          <p:cNvSpPr txBox="1">
            <a:spLocks/>
          </p:cNvSpPr>
          <p:nvPr/>
        </p:nvSpPr>
        <p:spPr>
          <a:xfrm>
            <a:off x="4330700" y="1543050"/>
            <a:ext cx="4356101" cy="3249613"/>
          </a:xfrm>
          <a:prstGeom prst="rect">
            <a:avLst/>
          </a:prstGeom>
          <a:solidFill>
            <a:srgbClr val="79B04C"/>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“UN partners and </a:t>
            </a:r>
            <a:r>
              <a:rPr lang="en-US" sz="1200" dirty="0" err="1">
                <a:solidFill>
                  <a:srgbClr val="FFFFFF"/>
                </a:solidFill>
              </a:rPr>
              <a:t>programmes</a:t>
            </a:r>
            <a:r>
              <a:rPr lang="en-US" sz="1200" dirty="0">
                <a:solidFill>
                  <a:srgbClr val="FFFFFF"/>
                </a:solidFill>
              </a:rPr>
              <a:t> benefit from thousands of UN Volunteers’ expertise and inspiration assigned within five focal programmatic areas and covering a range of skills from water engineering to midwifery. With 25,000 vetted, well-qualified potential volunteers for the field and over 300,000 potential online volunteers, and a growing number of UN Youth Volunteers: UN Volunteers are an attractive, cost effective modality to UN entity partners. </a:t>
            </a:r>
            <a:br>
              <a:rPr lang="en-US" sz="1200" dirty="0">
                <a:solidFill>
                  <a:srgbClr val="FFFFFF"/>
                </a:solidFill>
              </a:rPr>
            </a:br>
            <a:r>
              <a:rPr lang="en-US" sz="1200" dirty="0">
                <a:solidFill>
                  <a:srgbClr val="FFFFFF"/>
                </a:solidFill>
              </a:rPr>
              <a:t>As 80 per cent of UN Volunteers come from the South, they tend to be familiar with local development challenges and societal norms. By applying culturally-sensitive approaches that foster participation, generate a sense </a:t>
            </a:r>
            <a:br>
              <a:rPr lang="en-US" sz="1200" dirty="0">
                <a:solidFill>
                  <a:srgbClr val="FFFFFF"/>
                </a:solidFill>
              </a:rPr>
            </a:br>
            <a:r>
              <a:rPr lang="en-US" sz="1200" dirty="0">
                <a:solidFill>
                  <a:srgbClr val="FFFFFF"/>
                </a:solidFill>
              </a:rPr>
              <a:t>of ownership and lead to sustainable change.”</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r>
              <a:rPr lang="en-US" b="1" dirty="0">
                <a:solidFill>
                  <a:srgbClr val="79B04C"/>
                </a:solidFill>
                <a:cs typeface="Arial"/>
              </a:rPr>
              <a:t>UN VOLUNTEERS</a:t>
            </a:r>
          </a:p>
          <a:p>
            <a:r>
              <a:rPr lang="en-US" b="1" dirty="0">
                <a:solidFill>
                  <a:srgbClr val="79B04C"/>
                </a:solidFill>
                <a:cs typeface="Arial"/>
              </a:rPr>
              <a:t>ADD UNIQUE VALUE</a:t>
            </a:r>
          </a:p>
        </p:txBody>
      </p:sp>
    </p:spTree>
    <p:extLst>
      <p:ext uri="{BB962C8B-B14F-4D97-AF65-F5344CB8AC3E}">
        <p14:creationId xmlns:p14="http://schemas.microsoft.com/office/powerpoint/2010/main" val="105521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chemeClr val="bg1">
                    <a:lumMod val="40000"/>
                    <a:lumOff val="60000"/>
                  </a:schemeClr>
                </a:solidFill>
              </a:rPr>
              <a:t>UN Volunteers constitute a resource in ensuring impact and sustainability in UN peace and development interventions.</a:t>
            </a:r>
          </a:p>
          <a:p>
            <a:pPr marL="90000" indent="0">
              <a:lnSpc>
                <a:spcPct val="120000"/>
              </a:lnSpc>
              <a:buNone/>
            </a:pPr>
            <a:r>
              <a:rPr lang="en-US" dirty="0">
                <a:solidFill>
                  <a:srgbClr val="79B04C"/>
                </a:solidFill>
              </a:rPr>
              <a:t>UN Volunteers embody the fundamental values of commitment, inclusiveness, engagement and solidarity.</a:t>
            </a:r>
          </a:p>
        </p:txBody>
      </p:sp>
      <p:sp>
        <p:nvSpPr>
          <p:cNvPr id="6" name="Text Placeholder 3"/>
          <p:cNvSpPr txBox="1">
            <a:spLocks/>
          </p:cNvSpPr>
          <p:nvPr/>
        </p:nvSpPr>
        <p:spPr>
          <a:xfrm>
            <a:off x="4330700" y="1543050"/>
            <a:ext cx="4356101" cy="3249613"/>
          </a:xfrm>
          <a:prstGeom prst="rect">
            <a:avLst/>
          </a:prstGeom>
          <a:solidFill>
            <a:srgbClr val="79B04C"/>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“UNV’s response to the 2014 Ebola crisis in West Africa </a:t>
            </a:r>
            <a:br>
              <a:rPr lang="en-US" sz="1200" dirty="0">
                <a:solidFill>
                  <a:srgbClr val="FFFFFF"/>
                </a:solidFill>
              </a:rPr>
            </a:br>
            <a:r>
              <a:rPr lang="en-US" sz="1200" dirty="0">
                <a:solidFill>
                  <a:srgbClr val="FFFFFF"/>
                </a:solidFill>
              </a:rPr>
              <a:t>is a standout example of UN Volunteer commitment </a:t>
            </a:r>
            <a:br>
              <a:rPr lang="en-US" sz="1200" dirty="0">
                <a:solidFill>
                  <a:srgbClr val="FFFFFF"/>
                </a:solidFill>
              </a:rPr>
            </a:br>
            <a:r>
              <a:rPr lang="en-US" sz="1200" dirty="0">
                <a:solidFill>
                  <a:srgbClr val="FFFFFF"/>
                </a:solidFill>
              </a:rPr>
              <a:t>to service. UN Volunteers stepped up to fight Ebola </a:t>
            </a:r>
            <a:br>
              <a:rPr lang="en-US" sz="1200" dirty="0">
                <a:solidFill>
                  <a:srgbClr val="FFFFFF"/>
                </a:solidFill>
              </a:rPr>
            </a:br>
            <a:r>
              <a:rPr lang="en-US" sz="1200" dirty="0">
                <a:solidFill>
                  <a:srgbClr val="FFFFFF"/>
                </a:solidFill>
              </a:rPr>
              <a:t>in Guinea, Liberia and Sierra Leone, supporting the </a:t>
            </a:r>
            <a:br>
              <a:rPr lang="en-US" sz="1200" dirty="0">
                <a:solidFill>
                  <a:srgbClr val="FFFFFF"/>
                </a:solidFill>
              </a:rPr>
            </a:br>
            <a:r>
              <a:rPr lang="en-US" sz="1200" dirty="0">
                <a:solidFill>
                  <a:srgbClr val="FFFFFF"/>
                </a:solidFill>
              </a:rPr>
              <a:t>UN Mission for Ebola Emergency Response (UNMEER) through patient tracing, awareness and sensitization, </a:t>
            </a:r>
            <a:br>
              <a:rPr lang="en-US" sz="1200" dirty="0">
                <a:solidFill>
                  <a:srgbClr val="FFFFFF"/>
                </a:solidFill>
              </a:rPr>
            </a:br>
            <a:r>
              <a:rPr lang="en-US" sz="1200" dirty="0">
                <a:solidFill>
                  <a:srgbClr val="FFFFFF"/>
                </a:solidFill>
              </a:rPr>
              <a:t>and the coordination of food distribution. Partnering </a:t>
            </a:r>
            <a:br>
              <a:rPr lang="en-US" sz="1200" dirty="0">
                <a:solidFill>
                  <a:srgbClr val="FFFFFF"/>
                </a:solidFill>
              </a:rPr>
            </a:br>
            <a:r>
              <a:rPr lang="en-US" sz="1200" dirty="0">
                <a:solidFill>
                  <a:srgbClr val="FFFFFF"/>
                </a:solidFill>
              </a:rPr>
              <a:t>with World Food </a:t>
            </a:r>
            <a:r>
              <a:rPr lang="en-US" sz="1200" dirty="0" err="1">
                <a:solidFill>
                  <a:srgbClr val="FFFFFF"/>
                </a:solidFill>
              </a:rPr>
              <a:t>Programme</a:t>
            </a:r>
            <a:r>
              <a:rPr lang="en-US" sz="1200" dirty="0">
                <a:solidFill>
                  <a:srgbClr val="FFFFFF"/>
                </a:solidFill>
              </a:rPr>
              <a:t> (WFP), UN Volunteers </a:t>
            </a:r>
            <a:br>
              <a:rPr lang="en-US" sz="1200" dirty="0">
                <a:solidFill>
                  <a:srgbClr val="FFFFFF"/>
                </a:solidFill>
              </a:rPr>
            </a:br>
            <a:r>
              <a:rPr lang="en-US" sz="1200" dirty="0">
                <a:solidFill>
                  <a:srgbClr val="FFFFFF"/>
                </a:solidFill>
              </a:rPr>
              <a:t>were integral in reaching over 600,000 Ebola-affected people in Sierra Leone.”</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endParaRPr lang="en-US" b="1" dirty="0">
              <a:solidFill>
                <a:srgbClr val="79B04C"/>
              </a:solidFill>
              <a:cs typeface="Arial"/>
            </a:endParaRPr>
          </a:p>
        </p:txBody>
      </p:sp>
    </p:spTree>
    <p:extLst>
      <p:ext uri="{BB962C8B-B14F-4D97-AF65-F5344CB8AC3E}">
        <p14:creationId xmlns:p14="http://schemas.microsoft.com/office/powerpoint/2010/main" val="3173679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rgbClr val="79B04C"/>
                </a:solidFill>
              </a:rPr>
              <a:t>UN Volunteers work with </a:t>
            </a:r>
            <a:br>
              <a:rPr lang="en-US" dirty="0">
                <a:solidFill>
                  <a:srgbClr val="79B04C"/>
                </a:solidFill>
              </a:rPr>
            </a:br>
            <a:r>
              <a:rPr lang="en-US" dirty="0">
                <a:solidFill>
                  <a:srgbClr val="79B04C"/>
                </a:solidFill>
              </a:rPr>
              <a:t>people and organizations in local communities to link UN initiatives with local needs for sustainable solutions.</a:t>
            </a:r>
          </a:p>
        </p:txBody>
      </p:sp>
      <p:sp>
        <p:nvSpPr>
          <p:cNvPr id="6" name="Text Placeholder 3"/>
          <p:cNvSpPr txBox="1">
            <a:spLocks/>
          </p:cNvSpPr>
          <p:nvPr/>
        </p:nvSpPr>
        <p:spPr>
          <a:xfrm>
            <a:off x="4330700" y="1543050"/>
            <a:ext cx="4356101" cy="3249613"/>
          </a:xfrm>
          <a:prstGeom prst="rect">
            <a:avLst/>
          </a:prstGeom>
          <a:solidFill>
            <a:srgbClr val="79B04C"/>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“UNV has supported the response to the tuberculosis </a:t>
            </a:r>
            <a:br>
              <a:rPr lang="en-US" sz="1200" dirty="0">
                <a:solidFill>
                  <a:srgbClr val="FFFFFF"/>
                </a:solidFill>
              </a:rPr>
            </a:br>
            <a:r>
              <a:rPr lang="en-US" sz="1200" dirty="0">
                <a:solidFill>
                  <a:srgbClr val="FFFFFF"/>
                </a:solidFill>
              </a:rPr>
              <a:t>(TB) epidemic in Uzbekistan since 2009. In northwestern Uzbekistan, UN Volunteers played a vital role in preventing and controlling the spread of TB. In spring 2014, one international, four national and 10 part-time national UN Volunteers trained 1,730 community volunteers in TB prevention, reaching 128,000 people </a:t>
            </a:r>
            <a:br>
              <a:rPr lang="en-US" sz="1200" dirty="0">
                <a:solidFill>
                  <a:srgbClr val="FFFFFF"/>
                </a:solidFill>
              </a:rPr>
            </a:br>
            <a:r>
              <a:rPr lang="en-US" sz="1200" dirty="0">
                <a:solidFill>
                  <a:srgbClr val="FFFFFF"/>
                </a:solidFill>
              </a:rPr>
              <a:t>in 32,000 households.”</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r>
              <a:rPr lang="en-US" b="1" dirty="0">
                <a:solidFill>
                  <a:srgbClr val="79B04C"/>
                </a:solidFill>
                <a:cs typeface="Arial"/>
              </a:rPr>
              <a:t>UN VOLUNTEERS BRING</a:t>
            </a:r>
          </a:p>
          <a:p>
            <a:r>
              <a:rPr lang="en-US" b="1" dirty="0">
                <a:solidFill>
                  <a:srgbClr val="79B04C"/>
                </a:solidFill>
                <a:cs typeface="Arial"/>
              </a:rPr>
              <a:t>COMMUNITIES TOGETHER</a:t>
            </a:r>
          </a:p>
        </p:txBody>
      </p:sp>
    </p:spTree>
    <p:extLst>
      <p:ext uri="{BB962C8B-B14F-4D97-AF65-F5344CB8AC3E}">
        <p14:creationId xmlns:p14="http://schemas.microsoft.com/office/powerpoint/2010/main" val="1906200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6400" y="1543050"/>
            <a:ext cx="3568700" cy="3249613"/>
          </a:xfrm>
          <a:noFill/>
        </p:spPr>
        <p:txBody>
          <a:bodyPr/>
          <a:lstStyle/>
          <a:p>
            <a:pPr marL="90000" indent="0">
              <a:lnSpc>
                <a:spcPct val="120000"/>
              </a:lnSpc>
              <a:buNone/>
            </a:pPr>
            <a:r>
              <a:rPr lang="en-US" dirty="0">
                <a:solidFill>
                  <a:srgbClr val="25A898"/>
                </a:solidFill>
              </a:rPr>
              <a:t>Volunteers make a difference </a:t>
            </a:r>
            <a:br>
              <a:rPr lang="en-US" dirty="0">
                <a:solidFill>
                  <a:srgbClr val="25A898"/>
                </a:solidFill>
              </a:rPr>
            </a:br>
            <a:r>
              <a:rPr lang="en-US" dirty="0">
                <a:solidFill>
                  <a:srgbClr val="25A898"/>
                </a:solidFill>
              </a:rPr>
              <a:t>to the communities where they are assigned by being helping hands as well as being active models of change. </a:t>
            </a:r>
          </a:p>
          <a:p>
            <a:pPr marL="90000" indent="0">
              <a:lnSpc>
                <a:spcPct val="120000"/>
              </a:lnSpc>
              <a:buNone/>
            </a:pPr>
            <a:r>
              <a:rPr lang="en-US" dirty="0">
                <a:solidFill>
                  <a:schemeClr val="bg1">
                    <a:lumMod val="40000"/>
                    <a:lumOff val="60000"/>
                  </a:schemeClr>
                </a:solidFill>
              </a:rPr>
              <a:t>Volunteers transform societies and are themselves transformed through volunteering.</a:t>
            </a:r>
          </a:p>
          <a:p>
            <a:pPr marL="90000" indent="0">
              <a:lnSpc>
                <a:spcPct val="120000"/>
              </a:lnSpc>
              <a:buNone/>
            </a:pPr>
            <a:endParaRPr lang="en-US" dirty="0">
              <a:solidFill>
                <a:srgbClr val="25A898"/>
              </a:solidFill>
            </a:endParaRPr>
          </a:p>
        </p:txBody>
      </p:sp>
      <p:sp>
        <p:nvSpPr>
          <p:cNvPr id="6" name="Text Placeholder 3"/>
          <p:cNvSpPr txBox="1">
            <a:spLocks/>
          </p:cNvSpPr>
          <p:nvPr/>
        </p:nvSpPr>
        <p:spPr>
          <a:xfrm>
            <a:off x="4330700" y="1543050"/>
            <a:ext cx="4356101" cy="3249613"/>
          </a:xfrm>
          <a:prstGeom prst="rect">
            <a:avLst/>
          </a:prstGeom>
          <a:solidFill>
            <a:schemeClr val="bg2"/>
          </a:solidFill>
        </p:spPr>
        <p:txBody>
          <a:bodyPr vert="horz" lIns="180000" tIns="144000" rIns="180000" bIns="144000" anchor="t"/>
          <a:lstStyle>
            <a:lvl1pPr marL="360000" indent="-270000" algn="l" defTabSz="457200" rtl="0" fontAlgn="base">
              <a:lnSpc>
                <a:spcPct val="150000"/>
              </a:lnSpc>
              <a:spcBef>
                <a:spcPts val="500"/>
              </a:spcBef>
              <a:spcAft>
                <a:spcPct val="0"/>
              </a:spcAft>
              <a:buFont typeface="Arial"/>
              <a:buChar char="•"/>
              <a:defRPr sz="1800" kern="1200" baseline="0">
                <a:solidFill>
                  <a:schemeClr val="accent2"/>
                </a:solidFill>
                <a:latin typeface="+mn-lt"/>
                <a:ea typeface="ＭＳ Ｐゴシック" charset="0"/>
                <a:cs typeface="ＭＳ Ｐゴシック" charset="0"/>
              </a:defRPr>
            </a:lvl1pPr>
            <a:lvl2pPr marL="457200" indent="0" algn="l" defTabSz="457200" rtl="0" fontAlgn="base">
              <a:spcBef>
                <a:spcPct val="20000"/>
              </a:spcBef>
              <a:spcAft>
                <a:spcPct val="0"/>
              </a:spcAft>
              <a:buFont typeface="Arial" charset="0"/>
              <a:buNone/>
              <a:defRPr sz="2900" kern="1200">
                <a:solidFill>
                  <a:srgbClr val="FFFFFF"/>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4000" indent="-457200">
              <a:lnSpc>
                <a:spcPct val="120000"/>
              </a:lnSpc>
              <a:buFont typeface="Arial"/>
              <a:buNone/>
            </a:pPr>
            <a:r>
              <a:rPr lang="en-US" sz="1200" dirty="0">
                <a:solidFill>
                  <a:srgbClr val="FFFFFF"/>
                </a:solidFill>
              </a:rPr>
              <a:t>“In </a:t>
            </a:r>
            <a:r>
              <a:rPr lang="en-US" sz="1200" dirty="0" err="1">
                <a:solidFill>
                  <a:srgbClr val="FFFFFF"/>
                </a:solidFill>
              </a:rPr>
              <a:t>Churachandpur</a:t>
            </a:r>
            <a:r>
              <a:rPr lang="en-US" sz="1200" dirty="0">
                <a:solidFill>
                  <a:srgbClr val="FFFFFF"/>
                </a:solidFill>
              </a:rPr>
              <a:t>, a remote tribal district of Manipur, India, four national UN Youth Volunteers are collaborating with the local community to run a school for children with special needs. The volunteers are training teachers and parents, and educating local organizations and the public about the role of the community in supporting children </a:t>
            </a:r>
            <a:br>
              <a:rPr lang="en-US" sz="1200" dirty="0">
                <a:solidFill>
                  <a:srgbClr val="FFFFFF"/>
                </a:solidFill>
              </a:rPr>
            </a:br>
            <a:r>
              <a:rPr lang="en-US" sz="1200" dirty="0">
                <a:solidFill>
                  <a:srgbClr val="FFFFFF"/>
                </a:solidFill>
              </a:rPr>
              <a:t>with special needs. Inspired by their work, community members have volunteered their services and time and </a:t>
            </a:r>
            <a:br>
              <a:rPr lang="en-US" sz="1200" dirty="0">
                <a:solidFill>
                  <a:srgbClr val="FFFFFF"/>
                </a:solidFill>
              </a:rPr>
            </a:br>
            <a:r>
              <a:rPr lang="en-US" sz="1200" dirty="0">
                <a:solidFill>
                  <a:srgbClr val="FFFFFF"/>
                </a:solidFill>
              </a:rPr>
              <a:t>as a result 25 children with disabilities now have access </a:t>
            </a:r>
            <a:br>
              <a:rPr lang="en-US" sz="1200" dirty="0">
                <a:solidFill>
                  <a:srgbClr val="FFFFFF"/>
                </a:solidFill>
              </a:rPr>
            </a:br>
            <a:r>
              <a:rPr lang="en-US" sz="1200" dirty="0">
                <a:solidFill>
                  <a:srgbClr val="FFFFFF"/>
                </a:solidFill>
              </a:rPr>
              <a:t>to education and professional support.”</a:t>
            </a:r>
          </a:p>
        </p:txBody>
      </p:sp>
      <p:sp>
        <p:nvSpPr>
          <p:cNvPr id="5" name="Title 1"/>
          <p:cNvSpPr txBox="1">
            <a:spLocks/>
          </p:cNvSpPr>
          <p:nvPr/>
        </p:nvSpPr>
        <p:spPr>
          <a:xfrm>
            <a:off x="457200" y="425567"/>
            <a:ext cx="8229600" cy="857250"/>
          </a:xfrm>
          <a:prstGeom prst="rect">
            <a:avLst/>
          </a:prstGeom>
        </p:spPr>
        <p:txBody>
          <a:bodyPr vert="horz" lIns="91440" tIns="45720" rIns="91440" bIns="45720" rtlCol="0" anchor="ctr">
            <a:noAutofit/>
          </a:bodyPr>
          <a:lstStyle>
            <a:lvl1pPr algn="l" defTabSz="457200" rtl="0" fontAlgn="base">
              <a:spcBef>
                <a:spcPct val="0"/>
              </a:spcBef>
              <a:spcAft>
                <a:spcPct val="0"/>
              </a:spcAft>
              <a:defRPr sz="3000" kern="1200" cap="all">
                <a:solidFill>
                  <a:schemeClr val="tx1"/>
                </a:solidFill>
                <a:latin typeface="+mj-lt"/>
                <a:ea typeface="ＭＳ Ｐゴシック" charset="0"/>
                <a:cs typeface="ＭＳ Ｐゴシック" charset="0"/>
              </a:defRPr>
            </a:lvl1pPr>
            <a:lvl2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l"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r>
              <a:rPr lang="en-US" b="1" dirty="0">
                <a:solidFill>
                  <a:srgbClr val="25A898"/>
                </a:solidFill>
                <a:cs typeface="Arial"/>
              </a:rPr>
              <a:t>VOLUNTEERS ARE</a:t>
            </a:r>
          </a:p>
          <a:p>
            <a:r>
              <a:rPr lang="en-US" b="1" dirty="0">
                <a:solidFill>
                  <a:srgbClr val="25A898"/>
                </a:solidFill>
                <a:cs typeface="Arial"/>
              </a:rPr>
              <a:t>CATALYSTS OF CHANGE</a:t>
            </a:r>
          </a:p>
        </p:txBody>
      </p:sp>
    </p:spTree>
    <p:extLst>
      <p:ext uri="{BB962C8B-B14F-4D97-AF65-F5344CB8AC3E}">
        <p14:creationId xmlns:p14="http://schemas.microsoft.com/office/powerpoint/2010/main" val="3573729082"/>
      </p:ext>
    </p:extLst>
  </p:cSld>
  <p:clrMapOvr>
    <a:masterClrMapping/>
  </p:clrMapOvr>
</p:sld>
</file>

<file path=ppt/theme/theme1.xml><?xml version="1.0" encoding="utf-8"?>
<a:theme xmlns:a="http://schemas.openxmlformats.org/drawingml/2006/main" name="Se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a:defRPr sz="2400" dirty="0" smtClean="0"/>
        </a:defPPr>
      </a:lstStyle>
    </a:txDef>
  </a:objectDefaults>
  <a:extraClrSchemeLst/>
</a:theme>
</file>

<file path=ppt/theme/theme2.xml><?xml version="1.0" encoding="utf-8"?>
<a:theme xmlns:a="http://schemas.openxmlformats.org/drawingml/2006/main" name="Blue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a:defRPr sz="2400"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UNV-Powerpoint-Template-v2">
  <a:themeElements>
    <a:clrScheme name="Custom 3">
      <a:dk1>
        <a:srgbClr val="007FC2"/>
      </a:dk1>
      <a:lt1>
        <a:srgbClr val="71787D"/>
      </a:lt1>
      <a:dk2>
        <a:srgbClr val="79B04C"/>
      </a:dk2>
      <a:lt2>
        <a:srgbClr val="25A898"/>
      </a:lt2>
      <a:accent1>
        <a:srgbClr val="7F97AB"/>
      </a:accent1>
      <a:accent2>
        <a:srgbClr val="FFFFFF"/>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Content Slides">
  <a:themeElements>
    <a:clrScheme name="Custom 3">
      <a:dk1>
        <a:srgbClr val="007FC2"/>
      </a:dk1>
      <a:lt1>
        <a:srgbClr val="71787D"/>
      </a:lt1>
      <a:dk2>
        <a:srgbClr val="79B04C"/>
      </a:dk2>
      <a:lt2>
        <a:srgbClr val="25A898"/>
      </a:lt2>
      <a:accent1>
        <a:srgbClr val="7F97AB"/>
      </a:accent1>
      <a:accent2>
        <a:srgbClr val="FFFFFF"/>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24930</TotalTime>
  <Words>717</Words>
  <Application>Microsoft Office PowerPoint</Application>
  <PresentationFormat>On-screen Show (16:9)</PresentationFormat>
  <Paragraphs>59</Paragraphs>
  <Slides>13</Slides>
  <Notes>13</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13</vt:i4>
      </vt:variant>
    </vt:vector>
  </HeadingPairs>
  <TitlesOfParts>
    <vt:vector size="24" baseType="lpstr">
      <vt:lpstr>ＭＳ Ｐゴシック</vt:lpstr>
      <vt:lpstr>Arial</vt:lpstr>
      <vt:lpstr>Calibri</vt:lpstr>
      <vt:lpstr>Calibri Light</vt:lpstr>
      <vt:lpstr>Proxima Nova Regular</vt:lpstr>
      <vt:lpstr>Proxima Nova Semibold</vt:lpstr>
      <vt:lpstr>Section</vt:lpstr>
      <vt:lpstr>Blue Content</vt:lpstr>
      <vt:lpstr>Office Theme</vt:lpstr>
      <vt:lpstr>1_UNV-Powerpoint-Template-v2</vt:lpstr>
      <vt:lpstr>Content Slides</vt:lpstr>
      <vt:lpstr>UN VOLUNTEERS: OUR VALUE ADDED STATEMENTS</vt:lpstr>
      <vt:lpstr>UNV MOBILIZES PEOPLE</vt:lpstr>
      <vt:lpstr>UNV ENABLES PARTICIPATION</vt:lpstr>
      <vt:lpstr>UNV PROMOTES VOLUNTEERISM</vt:lpstr>
      <vt:lpstr>UN VOLUNTEERS MAKE IMPORTANT CONTRIBUTIONS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RT Brand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Communications Session: Positioning UNV</dc:title>
  <dc:creator>Vicky Kwan</dc:creator>
  <cp:lastModifiedBy>Marcos Mendez-Sanguos</cp:lastModifiedBy>
  <cp:revision>206</cp:revision>
  <cp:lastPrinted>2016-03-17T11:34:27Z</cp:lastPrinted>
  <dcterms:created xsi:type="dcterms:W3CDTF">2015-07-15T10:04:07Z</dcterms:created>
  <dcterms:modified xsi:type="dcterms:W3CDTF">2016-10-10T17:48:12Z</dcterms:modified>
</cp:coreProperties>
</file>